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522" r:id="rId2"/>
    <p:sldId id="521" r:id="rId3"/>
    <p:sldId id="525" r:id="rId4"/>
    <p:sldId id="529" r:id="rId5"/>
    <p:sldId id="526" r:id="rId6"/>
    <p:sldId id="527" r:id="rId7"/>
    <p:sldId id="528" r:id="rId8"/>
    <p:sldId id="530" r:id="rId9"/>
    <p:sldId id="532" r:id="rId10"/>
    <p:sldId id="480" r:id="rId11"/>
    <p:sldId id="449" r:id="rId12"/>
    <p:sldId id="448" r:id="rId13"/>
    <p:sldId id="450" r:id="rId14"/>
    <p:sldId id="531" r:id="rId15"/>
    <p:sldId id="546" r:id="rId16"/>
    <p:sldId id="317" r:id="rId17"/>
    <p:sldId id="320" r:id="rId18"/>
    <p:sldId id="318" r:id="rId19"/>
    <p:sldId id="487" r:id="rId20"/>
    <p:sldId id="488" r:id="rId21"/>
    <p:sldId id="484" r:id="rId22"/>
    <p:sldId id="490" r:id="rId23"/>
    <p:sldId id="314" r:id="rId24"/>
    <p:sldId id="386" r:id="rId25"/>
    <p:sldId id="547" r:id="rId26"/>
    <p:sldId id="548" r:id="rId27"/>
    <p:sldId id="491" r:id="rId28"/>
    <p:sldId id="492" r:id="rId29"/>
    <p:sldId id="380" r:id="rId30"/>
    <p:sldId id="535" r:id="rId31"/>
    <p:sldId id="536" r:id="rId32"/>
    <p:sldId id="537" r:id="rId33"/>
    <p:sldId id="538" r:id="rId34"/>
    <p:sldId id="540" r:id="rId35"/>
    <p:sldId id="534" r:id="rId36"/>
    <p:sldId id="541" r:id="rId37"/>
    <p:sldId id="533" r:id="rId38"/>
    <p:sldId id="539" r:id="rId39"/>
    <p:sldId id="542" r:id="rId40"/>
    <p:sldId id="543" r:id="rId41"/>
    <p:sldId id="544" r:id="rId42"/>
    <p:sldId id="545" r:id="rId43"/>
    <p:sldId id="365" r:id="rId44"/>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9" d="100"/>
          <a:sy n="69" d="100"/>
        </p:scale>
        <p:origin x="-1416" y="-10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313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s-ES"/>
          </a:p>
        </p:txBody>
      </p:sp>
      <p:sp>
        <p:nvSpPr>
          <p:cNvPr id="9728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s-ES"/>
          </a:p>
        </p:txBody>
      </p:sp>
      <p:sp>
        <p:nvSpPr>
          <p:cNvPr id="9728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s-ES"/>
          </a:p>
        </p:txBody>
      </p:sp>
      <p:sp>
        <p:nvSpPr>
          <p:cNvPr id="9728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DD9EDB6-5093-49B4-A4A0-FFF53530B6B4}"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s-ES"/>
          </a:p>
        </p:txBody>
      </p:sp>
      <p:sp>
        <p:nvSpPr>
          <p:cNvPr id="860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s-ES"/>
          </a:p>
        </p:txBody>
      </p:sp>
      <p:sp>
        <p:nvSpPr>
          <p:cNvPr id="4710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60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860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s-ES"/>
          </a:p>
        </p:txBody>
      </p:sp>
      <p:sp>
        <p:nvSpPr>
          <p:cNvPr id="860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8EF1930-CCEC-402F-B11C-BD382680C12C}"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pPr eaLnBrk="1" hangingPunct="1"/>
            <a:endParaRPr lang="es-ES" smtClean="0"/>
          </a:p>
        </p:txBody>
      </p:sp>
      <p:sp>
        <p:nvSpPr>
          <p:cNvPr id="48132" name="Slide Number Placeholder 3"/>
          <p:cNvSpPr>
            <a:spLocks noGrp="1"/>
          </p:cNvSpPr>
          <p:nvPr>
            <p:ph type="sldNum" sz="quarter" idx="5"/>
          </p:nvPr>
        </p:nvSpPr>
        <p:spPr>
          <a:noFill/>
        </p:spPr>
        <p:txBody>
          <a:bodyPr/>
          <a:lstStyle/>
          <a:p>
            <a:fld id="{56818391-EB71-4CA3-841E-DE7CE8B563C7}"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009FB79-E020-4133-A969-E9AA11AEB751}" type="slidenum">
              <a:rPr lang="es-ES" altLang="es-ES" smtClean="0"/>
              <a:pPr/>
              <a:t>11</a:t>
            </a:fld>
            <a:endParaRPr lang="es-ES" altLang="es-ES" smtClean="0"/>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D3FBA2C-AE30-4255-B086-EBA75294BEF3}" type="slidenum">
              <a:rPr lang="es-ES" altLang="es-ES" smtClean="0"/>
              <a:pPr/>
              <a:t>12</a:t>
            </a:fld>
            <a:endParaRPr lang="es-ES" altLang="es-ES" smtClean="0"/>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EF59F221-56E3-49F6-AE6B-0171F19A8DA4}" type="slidenum">
              <a:rPr lang="es-ES" altLang="es-ES" smtClean="0"/>
              <a:pPr/>
              <a:t>13</a:t>
            </a:fld>
            <a:endParaRPr lang="es-ES" altLang="es-ES" smtClean="0"/>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D36FDDA3-E393-4463-AE4A-CE5E03DAF34E}" type="slidenum">
              <a:rPr lang="es-ES" altLang="es-ES" smtClean="0"/>
              <a:pPr/>
              <a:t>14</a:t>
            </a:fld>
            <a:endParaRPr lang="es-ES" altLang="es-ES" smtClean="0"/>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54AC345-AE7C-4EC2-A8B7-2AF535542FA8}" type="slidenum">
              <a:rPr lang="es-ES" altLang="es-ES" smtClean="0"/>
              <a:pPr/>
              <a:t>15</a:t>
            </a:fld>
            <a:endParaRPr lang="es-ES" altLang="es-ES" smtClean="0"/>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C0BA074-7B74-4843-9C29-27D0DA67BD8E}" type="slidenum">
              <a:rPr lang="es-ES" altLang="es-ES" smtClean="0"/>
              <a:pPr/>
              <a:t>16</a:t>
            </a:fld>
            <a:endParaRPr lang="es-ES" altLang="es-ES" smtClean="0"/>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0B952EF9-348D-4C2C-B0B1-8A550601ADF1}" type="slidenum">
              <a:rPr lang="es-ES" altLang="es-ES" smtClean="0"/>
              <a:pPr/>
              <a:t>17</a:t>
            </a:fld>
            <a:endParaRPr lang="es-ES" altLang="es-ES" smtClean="0"/>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EAF866D-2AA9-4CE6-A9FE-4CF247A51518}" type="slidenum">
              <a:rPr lang="es-ES" altLang="es-ES" smtClean="0"/>
              <a:pPr/>
              <a:t>18</a:t>
            </a:fld>
            <a:endParaRPr lang="es-ES" altLang="es-ES" smtClean="0"/>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8BF4E029-848A-4C0A-9787-0837F76CF416}" type="slidenum">
              <a:rPr lang="es-ES" altLang="es-ES" smtClean="0"/>
              <a:pPr/>
              <a:t>19</a:t>
            </a:fld>
            <a:endParaRPr lang="es-ES" altLang="es-ES"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25928DFD-9468-41EE-838A-DA20F91702C3}" type="slidenum">
              <a:rPr lang="es-ES" altLang="es-ES" smtClean="0"/>
              <a:pPr/>
              <a:t>20</a:t>
            </a:fld>
            <a:endParaRPr lang="es-ES" altLang="es-ES" smtClean="0"/>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75C54D9D-6F6A-4017-83FE-68C1BA70DD3C}" type="slidenum">
              <a:rPr lang="es-ES" altLang="es-ES" smtClean="0"/>
              <a:pPr/>
              <a:t>2</a:t>
            </a:fld>
            <a:endParaRPr lang="es-ES" altLang="es-ES" smtClean="0"/>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D9742FC-C903-4008-8515-B04D4928B5CD}" type="slidenum">
              <a:rPr lang="es-ES" altLang="es-ES" smtClean="0"/>
              <a:pPr/>
              <a:t>21</a:t>
            </a:fld>
            <a:endParaRPr lang="es-ES" altLang="es-ES"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C779FB0-0471-4DCD-B74D-A845DA96A034}" type="slidenum">
              <a:rPr lang="es-ES" altLang="es-ES" smtClean="0"/>
              <a:pPr/>
              <a:t>23</a:t>
            </a:fld>
            <a:endParaRPr lang="es-ES" altLang="es-ES" smtClean="0"/>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4065976-F2E4-4AC3-A867-3B94E3726FCA}" type="slidenum">
              <a:rPr lang="es-ES" altLang="es-ES" smtClean="0"/>
              <a:pPr/>
              <a:t>27</a:t>
            </a:fld>
            <a:endParaRPr lang="es-ES" altLang="es-ES"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5A30D70-553D-4E37-9B89-06EB792A863F}" type="slidenum">
              <a:rPr lang="es-ES" altLang="es-ES" smtClean="0"/>
              <a:pPr/>
              <a:t>28</a:t>
            </a:fld>
            <a:endParaRPr lang="es-ES" altLang="es-ES" smtClean="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93D60EB-04F0-4510-A674-32743DCD9C03}" type="slidenum">
              <a:rPr lang="en-US" smtClean="0"/>
              <a:pPr/>
              <a:t>33</a:t>
            </a:fld>
            <a:endParaRPr lang="en-US" smtClean="0"/>
          </a:p>
        </p:txBody>
      </p:sp>
      <p:sp>
        <p:nvSpPr>
          <p:cNvPr id="71683" name="Rectangle 2"/>
          <p:cNvSpPr>
            <a:spLocks noRot="1" noChangeArrowheads="1" noTextEdit="1"/>
          </p:cNvSpPr>
          <p:nvPr>
            <p:ph type="sldImg"/>
          </p:nvPr>
        </p:nvSpPr>
        <p:spPr>
          <a:xfrm>
            <a:off x="1144588" y="685800"/>
            <a:ext cx="4570412" cy="3429000"/>
          </a:xfrm>
          <a:ln/>
        </p:spPr>
      </p:sp>
      <p:sp>
        <p:nvSpPr>
          <p:cNvPr id="71684"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DAF15B1-1063-4C12-8CA0-5B8668A53CCD}" type="slidenum">
              <a:rPr lang="en-US" smtClean="0"/>
              <a:pPr/>
              <a:t>34</a:t>
            </a:fld>
            <a:endParaRPr lang="en-US" smtClean="0"/>
          </a:p>
        </p:txBody>
      </p:sp>
      <p:sp>
        <p:nvSpPr>
          <p:cNvPr id="72707" name="Rectangle 2"/>
          <p:cNvSpPr>
            <a:spLocks noRot="1" noChangeArrowheads="1" noTextEdit="1"/>
          </p:cNvSpPr>
          <p:nvPr>
            <p:ph type="sldImg"/>
          </p:nvPr>
        </p:nvSpPr>
        <p:spPr>
          <a:xfrm>
            <a:off x="1144588" y="685800"/>
            <a:ext cx="4570412" cy="3429000"/>
          </a:xfrm>
          <a:ln/>
        </p:spPr>
      </p:sp>
      <p:sp>
        <p:nvSpPr>
          <p:cNvPr id="72708" name="Rectangle 3"/>
          <p:cNvSpPr>
            <a:spLocks noGrp="1" noChangeArrowheads="1"/>
          </p:cNvSpPr>
          <p:nvPr>
            <p:ph type="body" idx="1"/>
          </p:nvPr>
        </p:nvSpPr>
        <p:spPr>
          <a:noFill/>
          <a:ln/>
        </p:spPr>
        <p:txBody>
          <a:bodyPr/>
          <a:lstStyle/>
          <a:p>
            <a:pPr eaLnBrk="1" hangingPunct="1"/>
            <a:r>
              <a:rPr lang="en-US" b="1" smtClean="0"/>
              <a:t>Well Field</a:t>
            </a:r>
            <a:r>
              <a:rPr lang="en-US" smtClean="0"/>
              <a:t>	Ground source well field located below the employee parking area consists of 36 wells at an average depth of 300 feet.  The well field acts as the primary source of heating and cooling for the building.  Energy model shows an overall savings of  greater than 50% for the building.</a:t>
            </a:r>
          </a:p>
          <a:p>
            <a:pPr eaLnBrk="1" hangingPunct="1"/>
            <a:endParaRPr lang="en-US" smtClean="0"/>
          </a:p>
          <a:p>
            <a:pPr eaLnBrk="1" hangingPunct="1"/>
            <a:r>
              <a:rPr lang="en-US" smtClean="0"/>
              <a:t>Upper left picture shows the two test wells that were dug to check soil density and temperatures at several depths.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8F0DA5D-6FD8-4FFD-8DC1-73DACA4BEA1B}" type="slidenum">
              <a:rPr lang="en-US" smtClean="0"/>
              <a:pPr/>
              <a:t>35</a:t>
            </a:fld>
            <a:endParaRPr lang="en-US" smtClean="0"/>
          </a:p>
        </p:txBody>
      </p:sp>
      <p:sp>
        <p:nvSpPr>
          <p:cNvPr id="73731" name="Rectangle 2"/>
          <p:cNvSpPr>
            <a:spLocks noRot="1" noChangeArrowheads="1" noTextEdit="1"/>
          </p:cNvSpPr>
          <p:nvPr>
            <p:ph type="sldImg"/>
          </p:nvPr>
        </p:nvSpPr>
        <p:spPr>
          <a:xfrm>
            <a:off x="1144588" y="685800"/>
            <a:ext cx="4570412" cy="3429000"/>
          </a:xfrm>
          <a:ln/>
        </p:spPr>
      </p:sp>
      <p:sp>
        <p:nvSpPr>
          <p:cNvPr id="73732" name="Rectangle 3"/>
          <p:cNvSpPr>
            <a:spLocks noGrp="1" noChangeArrowheads="1"/>
          </p:cNvSpPr>
          <p:nvPr>
            <p:ph type="body" idx="1"/>
          </p:nvPr>
        </p:nvSpPr>
        <p:spPr>
          <a:noFill/>
          <a:ln/>
        </p:spPr>
        <p:txBody>
          <a:bodyPr/>
          <a:lstStyle/>
          <a:p>
            <a:pPr eaLnBrk="1" hangingPunct="1"/>
            <a:r>
              <a:rPr lang="en-US" b="1" smtClean="0"/>
              <a:t>Porcelain Tile </a:t>
            </a:r>
            <a:r>
              <a:rPr lang="en-US" smtClean="0"/>
              <a:t>Used extensively throughout the facility because it is a natural product (clay) which is very easy to maintain, lasts a lifetime, 100% recyclable,  dust free, VOC free and a perfect conductor of both heat and cold for the hydronic system </a:t>
            </a:r>
          </a:p>
          <a:p>
            <a:pPr eaLnBrk="1" hangingPunct="1"/>
            <a:endParaRPr lang="en-US" smtClean="0"/>
          </a:p>
          <a:p>
            <a:pPr eaLnBrk="1" hangingPunct="1"/>
            <a:r>
              <a:rPr lang="en-US" smtClean="0"/>
              <a:t>With over 41,000 square feet of interior and exterior tiled surfaces, our Reno facility is an excellent example of how ceramic tile applications are consistent with green building practices. In fact, using tile as a delivery system improves the return on investment, and enables sophisticated systems to function at their most efficient level.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654A0585-E87F-4156-8BE7-0490416250F8}" type="slidenum">
              <a:rPr lang="en-US" smtClean="0"/>
              <a:pPr/>
              <a:t>36</a:t>
            </a:fld>
            <a:endParaRPr lang="en-US" smtClean="0"/>
          </a:p>
        </p:txBody>
      </p:sp>
      <p:sp>
        <p:nvSpPr>
          <p:cNvPr id="74755" name="Rectangle 2"/>
          <p:cNvSpPr>
            <a:spLocks noRot="1" noChangeArrowheads="1" noTextEdit="1"/>
          </p:cNvSpPr>
          <p:nvPr>
            <p:ph type="sldImg"/>
          </p:nvPr>
        </p:nvSpPr>
        <p:spPr>
          <a:xfrm>
            <a:off x="1144588" y="685800"/>
            <a:ext cx="4570412" cy="3429000"/>
          </a:xfrm>
          <a:ln/>
        </p:spPr>
      </p:sp>
      <p:sp>
        <p:nvSpPr>
          <p:cNvPr id="74756" name="Rectangle 3"/>
          <p:cNvSpPr>
            <a:spLocks noGrp="1" noChangeArrowheads="1"/>
          </p:cNvSpPr>
          <p:nvPr>
            <p:ph type="body" idx="1"/>
          </p:nvPr>
        </p:nvSpPr>
        <p:spPr>
          <a:noFill/>
          <a:ln/>
        </p:spPr>
        <p:txBody>
          <a:bodyPr/>
          <a:lstStyle/>
          <a:p>
            <a:pPr eaLnBrk="1" hangingPunct="1"/>
            <a:r>
              <a:rPr lang="en-US" b="1" smtClean="0"/>
              <a:t>Radiant Wall (experimental, explain the process of routing the boards/ thickness 2 layers 1”/ 2”</a:t>
            </a:r>
            <a:endParaRPr lang="en-US" smtClean="0"/>
          </a:p>
          <a:p>
            <a:pPr eaLnBrk="1" hangingPunct="1"/>
            <a:r>
              <a:rPr lang="en-US" smtClean="0"/>
              <a:t>First of its kind in North America</a:t>
            </a:r>
          </a:p>
          <a:p>
            <a:pPr eaLnBrk="1" hangingPunct="1"/>
            <a:r>
              <a:rPr lang="en-US" smtClean="0"/>
              <a:t>Supplies 50% of the heat demand for the warehouse which consists of 2.4 Million cubic ft by volume. </a:t>
            </a:r>
          </a:p>
          <a:p>
            <a:pPr eaLnBrk="1" hangingPunct="1"/>
            <a:r>
              <a:rPr lang="en-US" smtClean="0"/>
              <a:t>980 linear ft long x 8 ft high, connected to the well field via the mechanical room</a:t>
            </a:r>
          </a:p>
          <a:p>
            <a:pPr eaLnBrk="1" hangingPunct="1"/>
            <a:r>
              <a:rPr lang="en-US" smtClean="0"/>
              <a:t>2 solar hot air panels on the back wall create the additional 50% of the warehouse heat demand</a:t>
            </a:r>
          </a:p>
          <a:p>
            <a:pPr eaLnBrk="1" hangingPunct="1"/>
            <a:r>
              <a:rPr lang="en-US" smtClean="0"/>
              <a:t>Surface finished in both tile and sheet rock (This will demonstrate the superior heat conductivity of a tiled surface).  </a:t>
            </a:r>
          </a:p>
          <a:p>
            <a:pPr eaLnBrk="1" hangingPunct="1"/>
            <a:r>
              <a:rPr lang="en-US" smtClean="0"/>
              <a:t>All the same advantages as the radiant floors in the office.</a:t>
            </a:r>
          </a:p>
          <a:p>
            <a:pPr eaLnBrk="1" hangingPunct="1"/>
            <a:r>
              <a:rPr lang="en-US" smtClean="0"/>
              <a:t>The radiant wall eliminated the need for a cooling tower.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8BBD2D1-DC76-45F4-8485-45C7AB757993}" type="slidenum">
              <a:rPr lang="en-US" smtClean="0"/>
              <a:pPr/>
              <a:t>37</a:t>
            </a:fld>
            <a:endParaRPr lang="en-US" smtClean="0"/>
          </a:p>
        </p:txBody>
      </p:sp>
      <p:sp>
        <p:nvSpPr>
          <p:cNvPr id="75779" name="Rectangle 2"/>
          <p:cNvSpPr>
            <a:spLocks noRot="1" noChangeArrowheads="1" noTextEdit="1"/>
          </p:cNvSpPr>
          <p:nvPr>
            <p:ph type="sldImg"/>
          </p:nvPr>
        </p:nvSpPr>
        <p:spPr>
          <a:xfrm>
            <a:off x="1144588" y="685800"/>
            <a:ext cx="4570412" cy="3429000"/>
          </a:xfrm>
          <a:ln/>
        </p:spPr>
      </p:sp>
      <p:sp>
        <p:nvSpPr>
          <p:cNvPr id="75780" name="Rectangle 3"/>
          <p:cNvSpPr>
            <a:spLocks noGrp="1" noChangeArrowheads="1"/>
          </p:cNvSpPr>
          <p:nvPr>
            <p:ph type="body" idx="1"/>
          </p:nvPr>
        </p:nvSpPr>
        <p:spPr>
          <a:noFill/>
          <a:ln/>
        </p:spPr>
        <p:txBody>
          <a:bodyPr/>
          <a:lstStyle/>
          <a:p>
            <a:pPr eaLnBrk="1" hangingPunct="1"/>
            <a:r>
              <a:rPr lang="en-US" b="1" smtClean="0"/>
              <a:t>Lighting</a:t>
            </a:r>
            <a:r>
              <a:rPr lang="en-US" smtClean="0"/>
              <a:t>	Exterior lighting (mostly LED) was kept to a minimum so as not to cause light pollution.  No light whatsoever extends beyond the property line</a:t>
            </a:r>
            <a:endParaRPr lang="en-US" b="1" smtClean="0"/>
          </a:p>
          <a:p>
            <a:pPr eaLnBrk="1" hangingPunct="1"/>
            <a:r>
              <a:rPr lang="en-US" b="1" smtClean="0"/>
              <a:t>Lighting</a:t>
            </a:r>
            <a:endParaRPr lang="en-US" smtClean="0"/>
          </a:p>
          <a:p>
            <a:pPr eaLnBrk="1" hangingPunct="1"/>
            <a:r>
              <a:rPr lang="en-US" smtClean="0"/>
              <a:t>Energy efficient High Bay lighting with zone &amp; motion sensor controls to reduce consumption.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F520D2CE-B1BA-4F76-BEF6-A24CC2D07DAF}" type="slidenum">
              <a:rPr lang="en-US" smtClean="0"/>
              <a:pPr/>
              <a:t>38</a:t>
            </a:fld>
            <a:endParaRPr lang="en-US" smtClean="0"/>
          </a:p>
        </p:txBody>
      </p:sp>
      <p:sp>
        <p:nvSpPr>
          <p:cNvPr id="76803" name="Rectangle 2"/>
          <p:cNvSpPr>
            <a:spLocks noRot="1" noChangeArrowheads="1" noTextEdit="1"/>
          </p:cNvSpPr>
          <p:nvPr>
            <p:ph type="sldImg"/>
          </p:nvPr>
        </p:nvSpPr>
        <p:spPr>
          <a:xfrm>
            <a:off x="1144588" y="685800"/>
            <a:ext cx="4570412" cy="3429000"/>
          </a:xfrm>
          <a:ln/>
        </p:spPr>
      </p:sp>
      <p:sp>
        <p:nvSpPr>
          <p:cNvPr id="76804" name="Rectangle 3"/>
          <p:cNvSpPr>
            <a:spLocks noGrp="1" noChangeArrowheads="1"/>
          </p:cNvSpPr>
          <p:nvPr>
            <p:ph type="body" idx="1"/>
          </p:nvPr>
        </p:nvSpPr>
        <p:spPr>
          <a:noFill/>
          <a:ln/>
        </p:spPr>
        <p:txBody>
          <a:bodyPr/>
          <a:lstStyle/>
          <a:p>
            <a:pPr eaLnBrk="1" hangingPunct="1"/>
            <a:r>
              <a:rPr lang="en-US" b="1" smtClean="0"/>
              <a:t>Green Living Wall	</a:t>
            </a:r>
            <a:endParaRPr lang="en-US" smtClean="0"/>
          </a:p>
          <a:p>
            <a:pPr eaLnBrk="1" hangingPunct="1"/>
            <a:r>
              <a:rPr lang="en-US" smtClean="0"/>
              <a:t>Over 200 plants spread out over a 400 square foot area </a:t>
            </a:r>
          </a:p>
          <a:p>
            <a:pPr eaLnBrk="1" hangingPunct="1"/>
            <a:r>
              <a:rPr lang="en-US" smtClean="0"/>
              <a:t>Two story waterfall and retention basin</a:t>
            </a:r>
          </a:p>
          <a:p>
            <a:pPr eaLnBrk="1" hangingPunct="1"/>
            <a:r>
              <a:rPr lang="en-US" smtClean="0"/>
              <a:t>Improves air quality by absorbing carbon dioxide</a:t>
            </a:r>
          </a:p>
          <a:p>
            <a:pPr eaLnBrk="1" hangingPunct="1"/>
            <a:r>
              <a:rPr lang="en-US" smtClean="0"/>
              <a:t>adds oxygen to the air</a:t>
            </a:r>
          </a:p>
          <a:p>
            <a:pPr eaLnBrk="1" hangingPunct="1"/>
            <a:r>
              <a:rPr lang="en-US" smtClean="0"/>
              <a:t>acts as bio-filters by absorbing VOC</a:t>
            </a:r>
          </a:p>
          <a:p>
            <a:pPr eaLnBrk="1" hangingPunct="1"/>
            <a:r>
              <a:rPr lang="en-US" smtClean="0"/>
              <a:t>reduces noise levels</a:t>
            </a:r>
          </a:p>
          <a:p>
            <a:pPr eaLnBrk="1" hangingPunct="1"/>
            <a:r>
              <a:rPr lang="en-US" smtClean="0"/>
              <a:t>helps humidify the building</a:t>
            </a:r>
          </a:p>
          <a:p>
            <a:pPr eaLnBrk="1" hangingPunct="1"/>
            <a:r>
              <a:rPr lang="en-US" smtClean="0"/>
              <a:t>The two variegated plants used are N’Joy Pothos and Philodentrons.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23C0E7E-5808-4768-A921-5E4BF60A66A8}" type="slidenum">
              <a:rPr lang="en-US" smtClean="0"/>
              <a:pPr/>
              <a:t>3</a:t>
            </a:fld>
            <a:endParaRPr lang="en-US" smtClean="0"/>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buFontTx/>
              <a:buChar char="•"/>
            </a:pPr>
            <a:r>
              <a:rPr lang="en-US" smtClean="0"/>
              <a:t>In the European market you must become a master tile setter to be a professional</a:t>
            </a:r>
          </a:p>
          <a:p>
            <a:pPr eaLnBrk="1" hangingPunct="1">
              <a:buFontTx/>
              <a:buChar char="•"/>
            </a:pPr>
            <a:r>
              <a:rPr lang="en-US" smtClean="0"/>
              <a:t>Schluter Tile was founded by W. Schluter, a master tile setter, and his wife in 1966</a:t>
            </a:r>
          </a:p>
          <a:p>
            <a:pPr eaLnBrk="1" hangingPunct="1">
              <a:buFontTx/>
              <a:buChar char="•"/>
            </a:pPr>
            <a:endParaRPr lang="en-US" smtClean="0"/>
          </a:p>
          <a:p>
            <a:pPr eaLnBrk="1" hangingPunct="1">
              <a:buFontTx/>
              <a:buChar char="•"/>
            </a:pPr>
            <a:r>
              <a:rPr lang="en-US" smtClean="0"/>
              <a:t>Initially Mr. Schluter produces products for his own personal need to support his tile installation business</a:t>
            </a:r>
            <a:endParaRPr lang="en-US" b="1" smtClean="0"/>
          </a:p>
          <a:p>
            <a:pPr eaLnBrk="1" hangingPunct="1">
              <a:buFontTx/>
              <a:buChar char="•"/>
            </a:pPr>
            <a:r>
              <a:rPr lang="en-US" smtClean="0"/>
              <a:t>Recognized need for new tile edge protection due to adoption of thin-set method</a:t>
            </a:r>
          </a:p>
          <a:p>
            <a:pPr eaLnBrk="1" hangingPunct="1">
              <a:buFontTx/>
              <a:buChar char="•"/>
            </a:pPr>
            <a:r>
              <a:rPr lang="en-US" smtClean="0"/>
              <a:t>He commissioned a local metal shop to produce the first profile in 1975</a:t>
            </a:r>
          </a:p>
          <a:p>
            <a:pPr eaLnBrk="1" hangingPunct="1">
              <a:buFontTx/>
              <a:buChar char="•"/>
            </a:pPr>
            <a:r>
              <a:rPr lang="en-US" smtClean="0"/>
              <a:t>The profile designed to maintain the integrity of the tile assembly</a:t>
            </a:r>
          </a:p>
          <a:p>
            <a:pPr eaLnBrk="1" hangingPunct="1">
              <a:buFontTx/>
              <a:buChar char="•"/>
            </a:pPr>
            <a:r>
              <a:rPr lang="en-US" smtClean="0"/>
              <a:t>It was so popular that fellow tile setters began requesting Schiene for their projects</a:t>
            </a:r>
            <a:endParaRPr lang="en-US" b="1" smtClean="0"/>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9F49095-7095-4F57-B9A6-566D6BDCE2C9}" type="slidenum">
              <a:rPr lang="en-US" smtClean="0"/>
              <a:pPr/>
              <a:t>40</a:t>
            </a:fld>
            <a:endParaRPr lang="en-US" smtClean="0"/>
          </a:p>
        </p:txBody>
      </p:sp>
      <p:sp>
        <p:nvSpPr>
          <p:cNvPr id="77827" name="Rectangle 2"/>
          <p:cNvSpPr>
            <a:spLocks noRot="1" noChangeArrowheads="1" noTextEdit="1"/>
          </p:cNvSpPr>
          <p:nvPr>
            <p:ph type="sldImg"/>
          </p:nvPr>
        </p:nvSpPr>
        <p:spPr>
          <a:xfrm>
            <a:off x="1144588" y="685800"/>
            <a:ext cx="4570412" cy="3429000"/>
          </a:xfrm>
          <a:ln/>
        </p:spPr>
      </p:sp>
      <p:sp>
        <p:nvSpPr>
          <p:cNvPr id="77828" name="Rectangle 3"/>
          <p:cNvSpPr>
            <a:spLocks noGrp="1" noChangeArrowheads="1"/>
          </p:cNvSpPr>
          <p:nvPr>
            <p:ph type="body" idx="1"/>
          </p:nvPr>
        </p:nvSpPr>
        <p:spPr>
          <a:noFill/>
          <a:ln/>
        </p:spPr>
        <p:txBody>
          <a:bodyPr/>
          <a:lstStyle/>
          <a:p>
            <a:pPr eaLnBrk="1" hangingPunct="1"/>
            <a:r>
              <a:rPr lang="en-US" b="1" smtClean="0"/>
              <a:t>Solar Wall	</a:t>
            </a:r>
          </a:p>
          <a:p>
            <a:pPr eaLnBrk="1" hangingPunct="1"/>
            <a:r>
              <a:rPr lang="en-US" b="1" smtClean="0"/>
              <a:t>3 solar wall units totaling 4,500 square feet, on the south wall of the warehouse  </a:t>
            </a:r>
          </a:p>
          <a:p>
            <a:pPr eaLnBrk="1" hangingPunct="1"/>
            <a:r>
              <a:rPr lang="en-US" b="1" smtClean="0"/>
              <a:t>One services the office while the other two serve the warehouse.  </a:t>
            </a:r>
          </a:p>
          <a:p>
            <a:pPr eaLnBrk="1" hangingPunct="1"/>
            <a:r>
              <a:rPr lang="en-US" b="1" smtClean="0"/>
              <a:t>Each is capable of generating up to 80 degrees F above the outdoor temperature all throughout the heating season.  </a:t>
            </a:r>
          </a:p>
          <a:p>
            <a:pPr eaLnBrk="1" hangingPunct="1"/>
            <a:r>
              <a:rPr lang="en-US" b="1" smtClean="0"/>
              <a:t>FREE heating plus fresh air.</a:t>
            </a:r>
          </a:p>
          <a:p>
            <a:pPr eaLnBrk="1" hangingPunct="1"/>
            <a:endParaRPr lang="en-US" b="1" smtClean="0"/>
          </a:p>
          <a:p>
            <a:pPr eaLnBrk="1" hangingPunct="1"/>
            <a:r>
              <a:rPr lang="en-US" b="1" smtClean="0"/>
              <a:t>Solar Walls	</a:t>
            </a:r>
            <a:r>
              <a:rPr lang="en-US" smtClean="0"/>
              <a:t>Two solar walls</a:t>
            </a:r>
            <a:r>
              <a:rPr lang="en-US" b="1" smtClean="0"/>
              <a:t> </a:t>
            </a:r>
            <a:r>
              <a:rPr lang="en-US" smtClean="0"/>
              <a:t>provide an additional 3,000 square feet of supplemental heating during the heating season, at no cost </a:t>
            </a:r>
          </a:p>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8F40BE9-9366-4D10-8DBE-34BA039F0FB7}" type="slidenum">
              <a:rPr lang="en-US" smtClean="0"/>
              <a:pPr/>
              <a:t>41</a:t>
            </a:fld>
            <a:endParaRPr lang="en-US" smtClean="0"/>
          </a:p>
        </p:txBody>
      </p:sp>
      <p:sp>
        <p:nvSpPr>
          <p:cNvPr id="78851" name="Rectangle 2"/>
          <p:cNvSpPr>
            <a:spLocks noRot="1" noChangeArrowheads="1" noTextEdit="1"/>
          </p:cNvSpPr>
          <p:nvPr>
            <p:ph type="sldImg"/>
          </p:nvPr>
        </p:nvSpPr>
        <p:spPr>
          <a:xfrm>
            <a:off x="1144588" y="685800"/>
            <a:ext cx="4570412" cy="3429000"/>
          </a:xfrm>
          <a:ln/>
        </p:spPr>
      </p:sp>
      <p:sp>
        <p:nvSpPr>
          <p:cNvPr id="78852"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44B02223-D559-4465-B743-979DC6F46562}" type="slidenum">
              <a:rPr lang="en-US" smtClean="0"/>
              <a:pPr/>
              <a:t>42</a:t>
            </a:fld>
            <a:endParaRPr lang="en-US" smtClean="0"/>
          </a:p>
        </p:txBody>
      </p:sp>
      <p:sp>
        <p:nvSpPr>
          <p:cNvPr id="79875" name="Rectangle 2"/>
          <p:cNvSpPr>
            <a:spLocks noRot="1" noChangeArrowheads="1" noTextEdit="1"/>
          </p:cNvSpPr>
          <p:nvPr>
            <p:ph type="sldImg"/>
          </p:nvPr>
        </p:nvSpPr>
        <p:spPr>
          <a:xfrm>
            <a:off x="1144588" y="685800"/>
            <a:ext cx="4570412" cy="3429000"/>
          </a:xfrm>
          <a:ln/>
        </p:spPr>
      </p:sp>
      <p:sp>
        <p:nvSpPr>
          <p:cNvPr id="79876"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D8F46D0-1971-4821-8508-00E356708925}" type="slidenum">
              <a:rPr lang="es-ES" altLang="es-ES" smtClean="0"/>
              <a:pPr/>
              <a:t>43</a:t>
            </a:fld>
            <a:endParaRPr lang="es-ES" altLang="es-ES" smtClean="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CD891DC6-C98B-4034-AF90-FDC486461D9C}" type="slidenum">
              <a:rPr lang="en-US" smtClean="0"/>
              <a:pPr/>
              <a:t>5</a:t>
            </a:fld>
            <a:endParaRPr lang="en-US" smtClean="0"/>
          </a:p>
        </p:txBody>
      </p:sp>
      <p:sp>
        <p:nvSpPr>
          <p:cNvPr id="51203" name="Rectangle 2"/>
          <p:cNvSpPr>
            <a:spLocks noRot="1" noChangeArrowheads="1" noTextEdit="1"/>
          </p:cNvSpPr>
          <p:nvPr>
            <p:ph type="sldImg"/>
          </p:nvPr>
        </p:nvSpPr>
        <p:spPr>
          <a:ln/>
        </p:spPr>
      </p:sp>
      <p:sp>
        <p:nvSpPr>
          <p:cNvPr id="28675" name="Rectangle 3"/>
          <p:cNvSpPr>
            <a:spLocks noGrp="1" noChangeArrowheads="1"/>
          </p:cNvSpPr>
          <p:nvPr>
            <p:ph type="body" idx="1"/>
          </p:nvPr>
        </p:nvSpPr>
        <p:spPr/>
        <p:txBody>
          <a:bodyPr/>
          <a:lstStyle/>
          <a:p>
            <a:pPr marL="171435" indent="-171435" eaLnBrk="1" hangingPunct="1">
              <a:buFont typeface="Arial" pitchFamily="34" charset="0"/>
              <a:buChar char="•"/>
              <a:defRPr/>
            </a:pPr>
            <a:r>
              <a:rPr lang="en-US" dirty="0" smtClean="0"/>
              <a:t>Schluter Systems is German based with subsidiaries in several other countries</a:t>
            </a:r>
          </a:p>
          <a:p>
            <a:pPr marL="171435" indent="-171435" eaLnBrk="1" hangingPunct="1">
              <a:buFont typeface="Arial" pitchFamily="34" charset="0"/>
              <a:buChar char="•"/>
              <a:defRPr/>
            </a:pPr>
            <a:r>
              <a:rPr lang="en-US" dirty="0" smtClean="0"/>
              <a:t>N.A. subsidiary is second in size only to Germany</a:t>
            </a:r>
          </a:p>
          <a:p>
            <a:pPr marL="171435" indent="-171435" eaLnBrk="1" hangingPunct="1">
              <a:buFont typeface="Arial" pitchFamily="34" charset="0"/>
              <a:buChar char="•"/>
              <a:defRPr/>
            </a:pPr>
            <a:r>
              <a:rPr lang="en-US" dirty="0" smtClean="0"/>
              <a:t>Products are developed in Germany and NA, and manufactured in either Germany or NA</a:t>
            </a:r>
          </a:p>
          <a:p>
            <a:pPr marL="171435" indent="-171435" eaLnBrk="1" hangingPunct="1">
              <a:buFont typeface="Arial" pitchFamily="34" charset="0"/>
              <a:buChar char="•"/>
              <a:defRPr/>
            </a:pPr>
            <a:r>
              <a:rPr lang="en-US" dirty="0" smtClean="0"/>
              <a:t>Nothing is made in China</a:t>
            </a:r>
          </a:p>
          <a:p>
            <a:pPr marL="171435" indent="-171435" eaLnBrk="1" hangingPunct="1">
              <a:buFont typeface="Arial" pitchFamily="34" charset="0"/>
              <a:buChar char="•"/>
              <a:defRPr/>
            </a:pPr>
            <a:r>
              <a:rPr lang="en-US" dirty="0" smtClean="0"/>
              <a:t>All products undergo exhaustive testing</a:t>
            </a:r>
          </a:p>
          <a:p>
            <a:pPr marL="171435" indent="-171435" eaLnBrk="1" hangingPunct="1">
              <a:buFont typeface="Arial" pitchFamily="34" charset="0"/>
              <a:buChar char="•"/>
              <a:defRPr/>
            </a:pPr>
            <a:r>
              <a:rPr lang="en-US" dirty="0" smtClean="0"/>
              <a:t>Schluter products are sourced "locally“ where possible e.g.</a:t>
            </a:r>
          </a:p>
          <a:p>
            <a:pPr marL="1085753" lvl="2" indent="-171435" eaLnBrk="1" hangingPunct="1">
              <a:buFont typeface="Arial" pitchFamily="34" charset="0"/>
              <a:buChar char="•"/>
              <a:defRPr/>
            </a:pPr>
            <a:r>
              <a:rPr lang="en-US" dirty="0" smtClean="0"/>
              <a:t> KERDI-BOARD is manufactured in Plattsburgh NY</a:t>
            </a:r>
          </a:p>
          <a:p>
            <a:pPr marL="1085753" lvl="2" indent="-171435" eaLnBrk="1" hangingPunct="1">
              <a:buFont typeface="Arial" pitchFamily="34" charset="0"/>
              <a:buChar char="•"/>
              <a:defRPr/>
            </a:pPr>
            <a:r>
              <a:rPr lang="en-US" dirty="0" smtClean="0"/>
              <a:t> Wire for DITRA-HEAT manufactured near Montreal CAN.</a:t>
            </a:r>
          </a:p>
          <a:p>
            <a:pPr lvl="1" eaLnBrk="1" hangingPunct="1">
              <a:buFontTx/>
              <a:buChar char="•"/>
              <a:defRPr/>
            </a:pPr>
            <a:endParaRPr lang="en-US" dirty="0" smtClean="0"/>
          </a:p>
          <a:p>
            <a:pPr eaLnBrk="1" hangingPunct="1">
              <a:buFontTx/>
              <a:buChar char="•"/>
              <a:defRPr/>
            </a:pPr>
            <a:endParaRPr lang="en-US" dirty="0" smtClean="0"/>
          </a:p>
          <a:p>
            <a:pPr eaLnBrk="1" hangingPunct="1">
              <a:buFontTx/>
              <a:buChar char="•"/>
              <a:defRPr/>
            </a:pPr>
            <a:endParaRPr lang="en-US" dirty="0" smtClean="0"/>
          </a:p>
          <a:p>
            <a:pPr eaLnBrk="1" hangingPunct="1">
              <a:buFontTx/>
              <a:buChar char="•"/>
              <a:defRPr/>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5198AB5-BE63-45D1-816D-EDD83D754921}" type="slidenum">
              <a:rPr lang="en-US" smtClean="0"/>
              <a:pPr/>
              <a:t>6</a:t>
            </a:fld>
            <a:endParaRPr lang="en-US" smtClean="0"/>
          </a:p>
        </p:txBody>
      </p:sp>
      <p:sp>
        <p:nvSpPr>
          <p:cNvPr id="52227" name="Rectangle 2"/>
          <p:cNvSpPr>
            <a:spLocks noRo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buFontTx/>
              <a:buChar char="•"/>
            </a:pPr>
            <a:r>
              <a:rPr lang="en-US" smtClean="0"/>
              <a:t>Nov 2010 new Montreal head office facility opens</a:t>
            </a:r>
          </a:p>
          <a:p>
            <a:pPr eaLnBrk="1" hangingPunct="1">
              <a:buFontTx/>
              <a:buChar char="•"/>
            </a:pPr>
            <a:r>
              <a:rPr lang="en-US" smtClean="0"/>
              <a:t>Achieves LEED gold Status</a:t>
            </a:r>
          </a:p>
          <a:p>
            <a:pPr eaLnBrk="1" hangingPunct="1">
              <a:buFontTx/>
              <a:buChar char="•"/>
            </a:pPr>
            <a:r>
              <a:rPr lang="en-US" smtClean="0"/>
              <a:t>What happens at this facility?</a:t>
            </a:r>
          </a:p>
          <a:p>
            <a:pPr lvl="2" eaLnBrk="1" hangingPunct="1">
              <a:buFontTx/>
              <a:buChar char="•"/>
            </a:pPr>
            <a:r>
              <a:rPr lang="en-US" smtClean="0"/>
              <a:t>Marketing / Video productions</a:t>
            </a:r>
          </a:p>
          <a:p>
            <a:pPr lvl="2" eaLnBrk="1" hangingPunct="1">
              <a:buFontTx/>
              <a:buChar char="•"/>
            </a:pPr>
            <a:r>
              <a:rPr lang="en-US" smtClean="0"/>
              <a:t>Customer Service Centre</a:t>
            </a:r>
          </a:p>
          <a:p>
            <a:pPr lvl="2" eaLnBrk="1" hangingPunct="1">
              <a:buFontTx/>
              <a:buChar char="•"/>
            </a:pPr>
            <a:r>
              <a:rPr lang="en-US" smtClean="0"/>
              <a:t>Permanent Training Centre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DAD69E7-3D66-474D-9868-DED7920CB1B1}" type="slidenum">
              <a:rPr lang="en-US" smtClean="0"/>
              <a:pPr/>
              <a:t>7</a:t>
            </a:fld>
            <a:endParaRPr lang="en-US" smtClean="0"/>
          </a:p>
        </p:txBody>
      </p:sp>
      <p:sp>
        <p:nvSpPr>
          <p:cNvPr id="53251" name="Slide Image Placeholder 1"/>
          <p:cNvSpPr>
            <a:spLocks noGrp="1" noRot="1" noChangeAspect="1" noTextEdit="1"/>
          </p:cNvSpPr>
          <p:nvPr>
            <p:ph type="sldImg"/>
          </p:nvPr>
        </p:nvSpPr>
        <p:spPr>
          <a:xfrm>
            <a:off x="1144588" y="685800"/>
            <a:ext cx="4570412" cy="3429000"/>
          </a:xfrm>
          <a:ln/>
        </p:spPr>
      </p:sp>
      <p:sp>
        <p:nvSpPr>
          <p:cNvPr id="53252" name="Notes Placeholder 2"/>
          <p:cNvSpPr>
            <a:spLocks noGrp="1"/>
          </p:cNvSpPr>
          <p:nvPr>
            <p:ph type="body" idx="1"/>
          </p:nvPr>
        </p:nvSpPr>
        <p:spPr>
          <a:noFill/>
          <a:ln/>
        </p:spPr>
        <p:txBody>
          <a:bodyPr/>
          <a:lstStyle/>
          <a:p>
            <a:pPr eaLnBrk="1" hangingPunct="1"/>
            <a:endParaRPr lang="es-ES" smtClean="0"/>
          </a:p>
        </p:txBody>
      </p:sp>
      <p:sp>
        <p:nvSpPr>
          <p:cNvPr id="532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87A72DD6-2B9A-4AF7-8F5E-1353CC81E7D7}" type="slidenum">
              <a:rPr lang="en-CA" sz="1200">
                <a:ea typeface="MS PGothic" pitchFamily="34" charset="-128"/>
              </a:rPr>
              <a:pPr algn="r"/>
              <a:t>7</a:t>
            </a:fld>
            <a:endParaRPr lang="en-CA" sz="1200">
              <a:ea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A82CEF36-3467-4DAB-A4FF-8C8399AC1D48}" type="slidenum">
              <a:rPr lang="en-US" smtClean="0"/>
              <a:pPr/>
              <a:t>8</a:t>
            </a:fld>
            <a:endParaRPr lang="en-US" smtClean="0"/>
          </a:p>
        </p:txBody>
      </p:sp>
      <p:sp>
        <p:nvSpPr>
          <p:cNvPr id="54275" name="Slide Image Placeholder 1"/>
          <p:cNvSpPr>
            <a:spLocks noGrp="1" noRot="1" noChangeAspect="1" noTextEdit="1"/>
          </p:cNvSpPr>
          <p:nvPr>
            <p:ph type="sldImg"/>
          </p:nvPr>
        </p:nvSpPr>
        <p:spPr>
          <a:xfrm>
            <a:off x="1144588" y="685800"/>
            <a:ext cx="4570412" cy="3429000"/>
          </a:xfrm>
          <a:ln/>
        </p:spPr>
      </p:sp>
      <p:sp>
        <p:nvSpPr>
          <p:cNvPr id="54276" name="Notes Placeholder 2"/>
          <p:cNvSpPr>
            <a:spLocks noGrp="1"/>
          </p:cNvSpPr>
          <p:nvPr>
            <p:ph type="body" idx="1"/>
          </p:nvPr>
        </p:nvSpPr>
        <p:spPr>
          <a:noFill/>
          <a:ln/>
        </p:spPr>
        <p:txBody>
          <a:bodyPr/>
          <a:lstStyle/>
          <a:p>
            <a:pPr eaLnBrk="1" hangingPunct="1"/>
            <a:endParaRPr lang="es-ES" smtClean="0"/>
          </a:p>
        </p:txBody>
      </p:sp>
      <p:sp>
        <p:nvSpPr>
          <p:cNvPr id="542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C22CD11B-D4EB-4A1B-871B-2B51CEDB9BC9}" type="slidenum">
              <a:rPr lang="en-CA" sz="1200">
                <a:ea typeface="MS PGothic" pitchFamily="34" charset="-128"/>
              </a:rPr>
              <a:pPr algn="r"/>
              <a:t>8</a:t>
            </a:fld>
            <a:endParaRPr lang="en-CA" sz="120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A391879-1B24-439A-8E86-AB39077960C4}" type="slidenum">
              <a:rPr lang="en-US" smtClean="0"/>
              <a:pPr/>
              <a:t>9</a:t>
            </a:fld>
            <a:endParaRPr lang="en-US" smtClean="0"/>
          </a:p>
        </p:txBody>
      </p:sp>
      <p:sp>
        <p:nvSpPr>
          <p:cNvPr id="55299" name="Rectangle 2"/>
          <p:cNvSpPr>
            <a:spLocks noRot="1" noChangeArrowheads="1" noTextEdit="1"/>
          </p:cNvSpPr>
          <p:nvPr>
            <p:ph type="sldImg"/>
          </p:nvPr>
        </p:nvSpPr>
        <p:spPr>
          <a:xfrm>
            <a:off x="1144588" y="685800"/>
            <a:ext cx="4570412" cy="3429000"/>
          </a:xfrm>
          <a:ln/>
        </p:spPr>
      </p:sp>
      <p:sp>
        <p:nvSpPr>
          <p:cNvPr id="55300" name="Rectangle 3"/>
          <p:cNvSpPr>
            <a:spLocks noGrp="1" noChangeArrowheads="1"/>
          </p:cNvSpPr>
          <p:nvPr>
            <p:ph type="body" idx="1"/>
          </p:nvPr>
        </p:nvSpPr>
        <p:spPr>
          <a:noFill/>
          <a:ln/>
        </p:spPr>
        <p:txBody>
          <a:bodyPr/>
          <a:lstStyle/>
          <a:p>
            <a:pPr eaLnBrk="1" hangingPunct="1"/>
            <a:r>
              <a:rPr lang="en-US" smtClean="0"/>
              <a:t>Our state-of-the-art facility features a multitude of sensible and sustainable technologies to maximize energy efficiency, water usage and air quality.   Our goal was to provide our employees with maximum comfort,  through innovative design, and at the same time be environmentally responsible both as a corporation and as individuals.  </a:t>
            </a:r>
          </a:p>
          <a:p>
            <a:pPr eaLnBrk="1" hangingPunct="1"/>
            <a:endParaRPr lang="en-US" smtClean="0"/>
          </a:p>
          <a:p>
            <a:pPr eaLnBrk="1" hangingPunct="1"/>
            <a:r>
              <a:rPr lang="en-US" smtClean="0"/>
              <a:t>To accomplish this, we joined forces with a multidisciplinary team of architects, engineers, and consultants familiar with green building technologies and practices</a:t>
            </a:r>
          </a:p>
          <a:p>
            <a:pPr eaLnBrk="1" hangingPunct="1"/>
            <a:endParaRPr lang="en-US" smtClean="0"/>
          </a:p>
          <a:p>
            <a:pPr eaLnBrk="1" hangingPunct="1"/>
            <a:r>
              <a:rPr lang="en-US" b="1" smtClean="0"/>
              <a:t>Long-term Vision</a:t>
            </a:r>
            <a:endParaRPr lang="en-US" smtClean="0"/>
          </a:p>
          <a:p>
            <a:pPr eaLnBrk="1" hangingPunct="1"/>
            <a:r>
              <a:rPr lang="en-US" smtClean="0"/>
              <a:t>Conscious of our impact on the environment, we made every effort to limit the use of energy and water utilities, and implement measures that ensure the long-term sustainability of our facility.  The building construction was a hands-on R&amp;D project for Schluter.  Many of our products, including but not limited to, Kerdi board, Ditra membrane, Bekotec floor system, Profiles, Shower kits etc. are showcased throughout the building.  It is a great example of how conventional building methods continue to evolve over the years, and how tile and stone can be key elements in the successful implementation of sustainable systems that maximize energy efficiency. </a:t>
            </a:r>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30FDF406-E136-4C4B-979A-AF29F958CDD7}" type="slidenum">
              <a:rPr lang="es-ES" altLang="es-ES" smtClean="0"/>
              <a:pPr/>
              <a:t>10</a:t>
            </a:fld>
            <a:endParaRPr lang="es-ES" altLang="es-ES" smtClean="0"/>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s-ES" alt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4BE1EFB-8D28-450D-AF6F-3DCE17ABF541}" type="slidenum">
              <a:rPr lang="es-ES" altLang="es-ES"/>
              <a:pPr>
                <a:defRPr/>
              </a:pPr>
              <a:t>‹Nº›</a:t>
            </a:fld>
            <a:endParaRPr lang="es-ES" alt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4C8CF7D-9AE7-460E-A068-AEFEDFAF46D9}" type="slidenum">
              <a:rPr lang="es-ES" altLang="es-ES"/>
              <a:pPr>
                <a:defRPr/>
              </a:pPr>
              <a:t>‹Nº›</a:t>
            </a:fld>
            <a:endParaRPr lang="es-ES" alt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17CFB83-F162-4EBD-9032-12F4E65AD9F9}" type="slidenum">
              <a:rPr lang="es-ES" altLang="es-ES"/>
              <a:pPr>
                <a:defRPr/>
              </a:pPr>
              <a:t>‹Nº›</a:t>
            </a:fld>
            <a:endParaRPr lang="es-ES" alt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Footer Placeholder 6"/>
          <p:cNvSpPr>
            <a:spLocks noGrp="1"/>
          </p:cNvSpPr>
          <p:nvPr>
            <p:ph type="ftr" sz="quarter" idx="11"/>
          </p:nvPr>
        </p:nvSpPr>
        <p:spPr/>
        <p:txBody>
          <a:bodyPr/>
          <a:lstStyle>
            <a:lvl1pPr>
              <a:defRPr/>
            </a:lvl1pPr>
          </a:lstStyle>
          <a:p>
            <a:pPr>
              <a:defRPr/>
            </a:pPr>
            <a:endParaRPr lang="en-US"/>
          </a:p>
        </p:txBody>
      </p:sp>
      <p:sp>
        <p:nvSpPr>
          <p:cNvPr id="8" name="Slide Number Placeholder 7"/>
          <p:cNvSpPr>
            <a:spLocks noGrp="1"/>
          </p:cNvSpPr>
          <p:nvPr>
            <p:ph type="sldNum" sz="quarter" idx="12"/>
          </p:nvPr>
        </p:nvSpPr>
        <p:spPr/>
        <p:txBody>
          <a:bodyPr/>
          <a:lstStyle>
            <a:lvl1pPr>
              <a:defRPr/>
            </a:lvl1pPr>
          </a:lstStyle>
          <a:p>
            <a:pPr>
              <a:defRPr/>
            </a:pPr>
            <a:fld id="{6445ADF2-8E8F-4EC2-B61A-BE6B06180B4A}" type="slidenum">
              <a:rPr lang="en-US"/>
              <a:pPr>
                <a:defRPr/>
              </a:pPr>
              <a:t>‹Nº›</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9ED07EB-478D-46E4-BD48-BF26684AFF31}" type="slidenum">
              <a:rPr lang="es-ES" altLang="es-ES"/>
              <a:pPr>
                <a:defRPr/>
              </a:pPr>
              <a:t>‹Nº›</a:t>
            </a:fld>
            <a:endParaRPr lang="es-ES" alt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B00A7D8-DCD4-4138-8BC7-E0A4D59AB52B}" type="slidenum">
              <a:rPr lang="es-ES" altLang="es-ES"/>
              <a:pPr>
                <a:defRPr/>
              </a:pPr>
              <a:t>‹Nº›</a:t>
            </a:fld>
            <a:endParaRPr lang="es-ES" alt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B5BFD63-8CD2-4E05-B729-EE18F15904EF}" type="slidenum">
              <a:rPr lang="es-ES" altLang="es-ES"/>
              <a:pPr>
                <a:defRPr/>
              </a:pPr>
              <a:t>‹Nº›</a:t>
            </a:fld>
            <a:endParaRPr lang="es-ES" alt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7103B495-D776-4536-93EB-26C2E654FAE2}" type="slidenum">
              <a:rPr lang="es-ES" altLang="es-ES"/>
              <a:pPr>
                <a:defRPr/>
              </a:pPr>
              <a:t>‹Nº›</a:t>
            </a:fld>
            <a:endParaRPr lang="es-ES" alt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6EDF77E5-0A3C-4888-B6DA-37A4C58BBF66}" type="slidenum">
              <a:rPr lang="es-ES" altLang="es-ES"/>
              <a:pPr>
                <a:defRPr/>
              </a:pPr>
              <a:t>‹Nº›</a:t>
            </a:fld>
            <a:endParaRPr lang="es-ES" alt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5DAEFBCB-B7A4-4A43-921E-8BC8D2E18E86}" type="slidenum">
              <a:rPr lang="es-ES" altLang="es-ES"/>
              <a:pPr>
                <a:defRPr/>
              </a:pPr>
              <a:t>‹Nº›</a:t>
            </a:fld>
            <a:endParaRPr lang="es-ES" alt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B7ABEFDA-8A8F-4605-A28C-DEE2C0AAC1AA}" type="slidenum">
              <a:rPr lang="es-ES" altLang="es-ES"/>
              <a:pPr>
                <a:defRPr/>
              </a:pPr>
              <a:t>‹Nº›</a:t>
            </a:fld>
            <a:endParaRPr lang="es-ES" alt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B6FF793-D8F8-4D35-A245-D3EDAFEFECF3}" type="slidenum">
              <a:rPr lang="es-ES" altLang="es-ES"/>
              <a:pPr>
                <a:defRPr/>
              </a:pPr>
              <a:t>‹Nº›</a:t>
            </a:fld>
            <a:endParaRPr lang="es-ES" alt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ltLang="es-ES" smtClean="0"/>
              <a:t>Haga clic para cambiar el estilo de título	</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616921B-ACEB-419D-8044-7CDD3334B892}"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0.jpeg"/><Relationship Id="rId5" Type="http://schemas.openxmlformats.org/officeDocument/2006/relationships/image" Target="../media/image22.png"/><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0.jpeg"/><Relationship Id="rId5" Type="http://schemas.openxmlformats.org/officeDocument/2006/relationships/image" Target="../media/image23.png"/><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6.jpeg"/><Relationship Id="rId5" Type="http://schemas.openxmlformats.org/officeDocument/2006/relationships/image" Target="../media/image20.jpeg"/><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8.png"/><Relationship Id="rId5" Type="http://schemas.openxmlformats.org/officeDocument/2006/relationships/image" Target="../media/image20.jpeg"/><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video" Target="file:///L:\ohneBekotec%20nuevo.wmv" TargetMode="External"/><Relationship Id="rId1" Type="http://schemas.openxmlformats.org/officeDocument/2006/relationships/vmlDrawing" Target="../drawings/vmlDrawing8.vml"/><Relationship Id="rId6" Type="http://schemas.openxmlformats.org/officeDocument/2006/relationships/image" Target="../media/image20.jpeg"/><Relationship Id="rId5" Type="http://schemas.openxmlformats.org/officeDocument/2006/relationships/oleObject" Target="../embeddings/oleObject8.bin"/><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6.xml"/><Relationship Id="rId7"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17.xml"/><Relationship Id="rId7"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oleObject" Target="../embeddings/oleObject10.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38.png"/><Relationship Id="rId5" Type="http://schemas.openxmlformats.org/officeDocument/2006/relationships/slide" Target="slide7.xml"/><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jpe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20.jpeg"/><Relationship Id="rId4" Type="http://schemas.openxmlformats.org/officeDocument/2006/relationships/oleObject" Target="../embeddings/oleObject12.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Bekotec_Entwurf_261004_01.ppt"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20.jpeg"/><Relationship Id="rId5" Type="http://schemas.openxmlformats.org/officeDocument/2006/relationships/image" Target="../media/image43.jpeg"/><Relationship Id="rId4" Type="http://schemas.openxmlformats.org/officeDocument/2006/relationships/oleObject" Target="../embeddings/oleObject14.bin"/></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video" Target="file:///L:\DITRA_Funktion_Riss&#252;berbr&#252;ckung_Animation.wmv" TargetMode="External"/><Relationship Id="rId5" Type="http://schemas.openxmlformats.org/officeDocument/2006/relationships/image" Target="../media/image45.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video" Target="file:///L:\Bekotec%20nuevo.wmv" TargetMode="External"/><Relationship Id="rId5" Type="http://schemas.openxmlformats.org/officeDocument/2006/relationships/image" Target="../media/image46.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38.png"/><Relationship Id="rId5" Type="http://schemas.openxmlformats.org/officeDocument/2006/relationships/slide" Target="slide7.xml"/><Relationship Id="rId4"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20.jpeg"/><Relationship Id="rId4" Type="http://schemas.openxmlformats.org/officeDocument/2006/relationships/oleObject" Target="../embeddings/oleObject16.bin"/></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jpeg"/><Relationship Id="rId9"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0.png"/><Relationship Id="rId2" Type="http://schemas.openxmlformats.org/officeDocument/2006/relationships/slideLayout" Target="../slideLayouts/slideLayout12.xml"/><Relationship Id="rId1" Type="http://schemas.openxmlformats.org/officeDocument/2006/relationships/vmlDrawing" Target="../drawings/vmlDrawing17.vml"/><Relationship Id="rId6" Type="http://schemas.openxmlformats.org/officeDocument/2006/relationships/image" Target="../media/image69.jpeg"/><Relationship Id="rId5" Type="http://schemas.openxmlformats.org/officeDocument/2006/relationships/oleObject" Target="../embeddings/Hoja_de_c_lculo_de_Microsoft_Office_Excel_97-20031.xls"/><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20.jpeg"/><Relationship Id="rId4" Type="http://schemas.openxmlformats.org/officeDocument/2006/relationships/oleObject" Target="../embeddings/oleObject17.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5.jpe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2.jpeg"/><Relationship Id="rId5" Type="http://schemas.openxmlformats.org/officeDocument/2006/relationships/image" Target="../media/image17.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4"/>
          <a:srcRect r="681"/>
          <a:stretch>
            <a:fillRect/>
          </a:stretch>
        </p:blipFill>
        <p:spPr bwMode="auto">
          <a:xfrm>
            <a:off x="0" y="0"/>
            <a:ext cx="9144000" cy="6553200"/>
          </a:xfrm>
          <a:prstGeom prst="rect">
            <a:avLst/>
          </a:prstGeom>
          <a:noFill/>
          <a:ln w="9525">
            <a:noFill/>
            <a:miter lim="800000"/>
            <a:headEnd/>
            <a:tailEnd/>
          </a:ln>
        </p:spPr>
      </p:pic>
      <p:sp>
        <p:nvSpPr>
          <p:cNvPr id="21507" name="Rectangle 15"/>
          <p:cNvSpPr>
            <a:spLocks noChangeArrowheads="1"/>
          </p:cNvSpPr>
          <p:nvPr/>
        </p:nvSpPr>
        <p:spPr bwMode="auto">
          <a:xfrm>
            <a:off x="0" y="4419600"/>
            <a:ext cx="9144000" cy="1638300"/>
          </a:xfrm>
          <a:prstGeom prst="rect">
            <a:avLst/>
          </a:prstGeom>
          <a:solidFill>
            <a:schemeClr val="tx1">
              <a:alpha val="50195"/>
            </a:schemeClr>
          </a:solidFill>
          <a:ln w="9525">
            <a:noFill/>
            <a:miter lim="800000"/>
            <a:headEnd/>
            <a:tailEnd/>
          </a:ln>
        </p:spPr>
        <p:txBody>
          <a:bodyPr anchor="ctr"/>
          <a:lstStyle/>
          <a:p>
            <a:pPr algn="ctr" eaLnBrk="1" hangingPunct="1">
              <a:lnSpc>
                <a:spcPct val="150000"/>
              </a:lnSpc>
              <a:spcBef>
                <a:spcPct val="50000"/>
              </a:spcBef>
            </a:pPr>
            <a:r>
              <a:rPr lang="es-ES" altLang="es-ES" sz="2800" b="1">
                <a:solidFill>
                  <a:srgbClr val="FF9900"/>
                </a:solidFill>
              </a:rPr>
              <a:t>LA CLIMATIZACION A TRAVES DE PAVIMENTOS ASOCIADOS A EFICIENCIA ENERGETICA</a:t>
            </a:r>
          </a:p>
        </p:txBody>
      </p:sp>
      <p:pic>
        <p:nvPicPr>
          <p:cNvPr id="21508" name="Picture 6" descr="C:\Documents and Settings\jviebig\Mis documentos\Logo 2c o. Schrift.jpg"/>
          <p:cNvPicPr>
            <a:picLocks noChangeAspect="1" noChangeArrowheads="1"/>
          </p:cNvPicPr>
          <p:nvPr/>
        </p:nvPicPr>
        <p:blipFill>
          <a:blip r:embed="rId5"/>
          <a:srcRect/>
          <a:stretch>
            <a:fillRect/>
          </a:stretch>
        </p:blipFill>
        <p:spPr bwMode="auto">
          <a:xfrm>
            <a:off x="6948488" y="285750"/>
            <a:ext cx="1755775" cy="950913"/>
          </a:xfrm>
          <a:prstGeom prst="rect">
            <a:avLst/>
          </a:prstGeom>
          <a:noFill/>
          <a:ln w="9525">
            <a:noFill/>
            <a:miter lim="800000"/>
            <a:headEnd/>
            <a:tailEnd/>
          </a:ln>
        </p:spPr>
      </p:pic>
      <p:sp>
        <p:nvSpPr>
          <p:cNvPr id="21509"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21510" name="Picture 3"/>
          <p:cNvPicPr>
            <a:picLocks noChangeAspect="1" noChangeArrowheads="1"/>
          </p:cNvPicPr>
          <p:nvPr/>
        </p:nvPicPr>
        <p:blipFill>
          <a:blip r:embed="rId6"/>
          <a:srcRect/>
          <a:stretch>
            <a:fillRect/>
          </a:stretch>
        </p:blipFill>
        <p:spPr bwMode="auto">
          <a:xfrm>
            <a:off x="7759700" y="6629400"/>
            <a:ext cx="927100" cy="2016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2050" name="Object 3"/>
          <p:cNvGraphicFramePr>
            <a:graphicFrameLocks noChangeAspect="1"/>
          </p:cNvGraphicFramePr>
          <p:nvPr/>
        </p:nvGraphicFramePr>
        <p:xfrm>
          <a:off x="7759700" y="6629400"/>
          <a:ext cx="927100" cy="201613"/>
        </p:xfrm>
        <a:graphic>
          <a:graphicData uri="http://schemas.openxmlformats.org/presentationml/2006/ole">
            <p:oleObj spid="_x0000_s2050" name="Image" r:id="rId4" imgW="1231746" imgH="266385" progId="Photoshop.Image.6">
              <p:embed/>
            </p:oleObj>
          </a:graphicData>
        </a:graphic>
      </p:graphicFrame>
      <p:sp>
        <p:nvSpPr>
          <p:cNvPr id="2052"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2053" name="Picture 6" descr="C:\Documents and Settings\jviebig\Mis documentos\Logo 2c o. Schrift.jpg"/>
          <p:cNvPicPr>
            <a:picLocks noChangeAspect="1" noChangeArrowheads="1"/>
          </p:cNvPicPr>
          <p:nvPr/>
        </p:nvPicPr>
        <p:blipFill>
          <a:blip r:embed="rId5"/>
          <a:srcRect/>
          <a:stretch>
            <a:fillRect/>
          </a:stretch>
        </p:blipFill>
        <p:spPr bwMode="auto">
          <a:xfrm>
            <a:off x="6643688" y="285750"/>
            <a:ext cx="2060575" cy="1116013"/>
          </a:xfrm>
          <a:prstGeom prst="rect">
            <a:avLst/>
          </a:prstGeom>
          <a:noFill/>
          <a:ln w="9525">
            <a:noFill/>
            <a:miter lim="800000"/>
            <a:headEnd/>
            <a:tailEnd/>
          </a:ln>
        </p:spPr>
      </p:pic>
      <p:sp>
        <p:nvSpPr>
          <p:cNvPr id="2054" name="Text Box 5"/>
          <p:cNvSpPr txBox="1">
            <a:spLocks noChangeArrowheads="1"/>
          </p:cNvSpPr>
          <p:nvPr/>
        </p:nvSpPr>
        <p:spPr bwMode="auto">
          <a:xfrm>
            <a:off x="0" y="1700213"/>
            <a:ext cx="8893175" cy="2216150"/>
          </a:xfrm>
          <a:prstGeom prst="rect">
            <a:avLst/>
          </a:prstGeom>
          <a:noFill/>
          <a:ln w="9525">
            <a:noFill/>
            <a:miter lim="800000"/>
            <a:headEnd/>
            <a:tailEnd/>
          </a:ln>
        </p:spPr>
        <p:txBody>
          <a:bodyPr>
            <a:spAutoFit/>
          </a:bodyPr>
          <a:lstStyle/>
          <a:p>
            <a:pPr algn="ctr" eaLnBrk="1" hangingPunct="1">
              <a:lnSpc>
                <a:spcPct val="150000"/>
              </a:lnSpc>
              <a:spcBef>
                <a:spcPct val="50000"/>
              </a:spcBef>
            </a:pPr>
            <a:r>
              <a:rPr lang="es-ES" altLang="es-ES" sz="2800" b="1" u="sng">
                <a:solidFill>
                  <a:srgbClr val="FF9900"/>
                </a:solidFill>
              </a:rPr>
              <a:t>LA CONSTRUCCION DE PAVIMENTOS FLOTANTES</a:t>
            </a:r>
          </a:p>
          <a:p>
            <a:pPr algn="ctr" eaLnBrk="1" hangingPunct="1">
              <a:lnSpc>
                <a:spcPct val="150000"/>
              </a:lnSpc>
              <a:spcBef>
                <a:spcPct val="50000"/>
              </a:spcBef>
            </a:pPr>
            <a:r>
              <a:rPr lang="es-ES" altLang="es-ES" sz="2400" b="1">
                <a:solidFill>
                  <a:schemeClr val="bg2"/>
                </a:solidFill>
              </a:rPr>
              <a:t>Construcciones de pavimentos sobre capas adicionales</a:t>
            </a:r>
          </a:p>
          <a:p>
            <a:pPr algn="ctr" eaLnBrk="1" hangingPunct="1">
              <a:lnSpc>
                <a:spcPct val="150000"/>
              </a:lnSpc>
              <a:spcBef>
                <a:spcPct val="50000"/>
              </a:spcBef>
            </a:pPr>
            <a:endParaRPr lang="es-ES" altLang="es-ES" sz="2400" b="1">
              <a:solidFill>
                <a:srgbClr val="FF9900"/>
              </a:solidFill>
            </a:endParaRPr>
          </a:p>
        </p:txBody>
      </p:sp>
      <p:pic>
        <p:nvPicPr>
          <p:cNvPr id="2055" name="Picture 5" descr="Skizze 04"/>
          <p:cNvPicPr>
            <a:picLocks noChangeAspect="1" noChangeArrowheads="1"/>
          </p:cNvPicPr>
          <p:nvPr/>
        </p:nvPicPr>
        <p:blipFill>
          <a:blip r:embed="rId6"/>
          <a:srcRect/>
          <a:stretch>
            <a:fillRect/>
          </a:stretch>
        </p:blipFill>
        <p:spPr bwMode="auto">
          <a:xfrm>
            <a:off x="1403350" y="3429000"/>
            <a:ext cx="6096000" cy="2351088"/>
          </a:xfrm>
          <a:prstGeom prst="rect">
            <a:avLst/>
          </a:prstGeom>
          <a:noFill/>
          <a:ln w="9525">
            <a:solidFill>
              <a:srgbClr val="FF9933"/>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3074" name="Object 3"/>
          <p:cNvGraphicFramePr>
            <a:graphicFrameLocks noChangeAspect="1"/>
          </p:cNvGraphicFramePr>
          <p:nvPr/>
        </p:nvGraphicFramePr>
        <p:xfrm>
          <a:off x="7759700" y="6629400"/>
          <a:ext cx="927100" cy="201613"/>
        </p:xfrm>
        <a:graphic>
          <a:graphicData uri="http://schemas.openxmlformats.org/presentationml/2006/ole">
            <p:oleObj spid="_x0000_s3074" name="Image" r:id="rId4" imgW="1231746" imgH="266385" progId="Photoshop.Image.6">
              <p:embed/>
            </p:oleObj>
          </a:graphicData>
        </a:graphic>
      </p:graphicFrame>
      <p:pic>
        <p:nvPicPr>
          <p:cNvPr id="3076" name="Picture 6"/>
          <p:cNvPicPr>
            <a:picLocks noChangeAspect="1" noChangeArrowheads="1"/>
          </p:cNvPicPr>
          <p:nvPr/>
        </p:nvPicPr>
        <p:blipFill>
          <a:blip r:embed="rId5"/>
          <a:srcRect/>
          <a:stretch>
            <a:fillRect/>
          </a:stretch>
        </p:blipFill>
        <p:spPr bwMode="auto">
          <a:xfrm>
            <a:off x="609600" y="2209800"/>
            <a:ext cx="3962400" cy="3962400"/>
          </a:xfrm>
          <a:prstGeom prst="rect">
            <a:avLst/>
          </a:prstGeom>
          <a:noFill/>
          <a:ln w="12700">
            <a:solidFill>
              <a:srgbClr val="FF9900"/>
            </a:solidFill>
            <a:miter lim="800000"/>
            <a:headEnd/>
            <a:tailEnd/>
          </a:ln>
        </p:spPr>
      </p:pic>
      <p:sp>
        <p:nvSpPr>
          <p:cNvPr id="3077" name="Text Box 7"/>
          <p:cNvSpPr txBox="1">
            <a:spLocks noChangeArrowheads="1"/>
          </p:cNvSpPr>
          <p:nvPr/>
        </p:nvSpPr>
        <p:spPr bwMode="auto">
          <a:xfrm>
            <a:off x="5121275" y="2630488"/>
            <a:ext cx="3779838" cy="884237"/>
          </a:xfrm>
          <a:prstGeom prst="rect">
            <a:avLst/>
          </a:prstGeom>
          <a:noFill/>
          <a:ln w="9525">
            <a:noFill/>
            <a:miter lim="800000"/>
            <a:headEnd/>
            <a:tailEnd/>
          </a:ln>
        </p:spPr>
        <p:txBody>
          <a:bodyPr wrap="none">
            <a:spAutoFit/>
          </a:bodyPr>
          <a:lstStyle/>
          <a:p>
            <a:pPr eaLnBrk="1" hangingPunct="1"/>
            <a:r>
              <a:rPr lang="de-DE" altLang="es-ES" sz="2400">
                <a:solidFill>
                  <a:schemeClr val="bg2"/>
                </a:solidFill>
              </a:rPr>
              <a:t>Recubrimientos cerámicos</a:t>
            </a:r>
          </a:p>
          <a:p>
            <a:pPr eaLnBrk="1" hangingPunct="1"/>
            <a:r>
              <a:rPr lang="de-DE" altLang="es-ES" sz="2800" b="1">
                <a:solidFill>
                  <a:srgbClr val="FF9900"/>
                </a:solidFill>
              </a:rPr>
              <a:t>son silenciosos !</a:t>
            </a:r>
          </a:p>
        </p:txBody>
      </p:sp>
      <p:sp>
        <p:nvSpPr>
          <p:cNvPr id="3078" name="Text Box 8"/>
          <p:cNvSpPr txBox="1">
            <a:spLocks noChangeArrowheads="1"/>
          </p:cNvSpPr>
          <p:nvPr/>
        </p:nvSpPr>
        <p:spPr bwMode="auto">
          <a:xfrm>
            <a:off x="5114925" y="3656013"/>
            <a:ext cx="3597275" cy="915987"/>
          </a:xfrm>
          <a:prstGeom prst="rect">
            <a:avLst/>
          </a:prstGeom>
          <a:noFill/>
          <a:ln w="9525">
            <a:noFill/>
            <a:miter lim="800000"/>
            <a:headEnd/>
            <a:tailEnd/>
          </a:ln>
        </p:spPr>
        <p:txBody>
          <a:bodyPr>
            <a:spAutoFit/>
          </a:bodyPr>
          <a:lstStyle/>
          <a:p>
            <a:pPr eaLnBrk="1" hangingPunct="1"/>
            <a:r>
              <a:rPr lang="de-DE" altLang="es-ES">
                <a:solidFill>
                  <a:schemeClr val="bg2"/>
                </a:solidFill>
              </a:rPr>
              <a:t>Baldosas cerámicas y aislamientos no dejan traspasar el ruido. </a:t>
            </a:r>
          </a:p>
        </p:txBody>
      </p:sp>
      <p:pic>
        <p:nvPicPr>
          <p:cNvPr id="3079" name="Picture 6" descr="C:\Documents and Settings\jviebig\Mis documentos\Logo 2c o. Schrift.jpg"/>
          <p:cNvPicPr>
            <a:picLocks noChangeAspect="1" noChangeArrowheads="1"/>
          </p:cNvPicPr>
          <p:nvPr/>
        </p:nvPicPr>
        <p:blipFill>
          <a:blip r:embed="rId6"/>
          <a:srcRect/>
          <a:stretch>
            <a:fillRect/>
          </a:stretch>
        </p:blipFill>
        <p:spPr bwMode="auto">
          <a:xfrm>
            <a:off x="6643688" y="285750"/>
            <a:ext cx="2060575" cy="1116013"/>
          </a:xfrm>
          <a:prstGeom prst="rect">
            <a:avLst/>
          </a:prstGeom>
          <a:noFill/>
          <a:ln w="9525">
            <a:noFill/>
            <a:miter lim="800000"/>
            <a:headEnd/>
            <a:tailEnd/>
          </a:ln>
        </p:spPr>
      </p:pic>
      <p:sp>
        <p:nvSpPr>
          <p:cNvPr id="3080" name="Text Box 5"/>
          <p:cNvSpPr txBox="1">
            <a:spLocks noChangeArrowheads="1"/>
          </p:cNvSpPr>
          <p:nvPr/>
        </p:nvSpPr>
        <p:spPr bwMode="auto">
          <a:xfrm>
            <a:off x="179388" y="1268413"/>
            <a:ext cx="8434387" cy="954087"/>
          </a:xfrm>
          <a:prstGeom prst="rect">
            <a:avLst/>
          </a:prstGeom>
          <a:noFill/>
          <a:ln w="9525">
            <a:noFill/>
            <a:miter lim="800000"/>
            <a:headEnd/>
            <a:tailEnd/>
          </a:ln>
        </p:spPr>
        <p:txBody>
          <a:bodyPr wrap="none">
            <a:spAutoFit/>
          </a:bodyPr>
          <a:lstStyle/>
          <a:p>
            <a:pPr eaLnBrk="1" hangingPunct="1"/>
            <a:r>
              <a:rPr lang="de-DE" altLang="es-ES" sz="2800" b="1">
                <a:solidFill>
                  <a:srgbClr val="FF9900"/>
                </a:solidFill>
              </a:rPr>
              <a:t>¿Por qué </a:t>
            </a:r>
            <a:r>
              <a:rPr lang="de-DE" altLang="es-ES" sz="2800" b="1">
                <a:solidFill>
                  <a:schemeClr val="bg2"/>
                </a:solidFill>
              </a:rPr>
              <a:t>pavimentos flotantes con ... </a:t>
            </a:r>
          </a:p>
          <a:p>
            <a:pPr eaLnBrk="1" hangingPunct="1"/>
            <a:r>
              <a:rPr lang="de-DE" altLang="es-ES" sz="2800" b="1">
                <a:solidFill>
                  <a:schemeClr val="bg2"/>
                </a:solidFill>
              </a:rPr>
              <a:t>				... aislamientos acústicos?</a:t>
            </a:r>
          </a:p>
        </p:txBody>
      </p:sp>
      <p:sp>
        <p:nvSpPr>
          <p:cNvPr id="3081"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sp>
        <p:nvSpPr>
          <p:cNvPr id="3082" name="Text Box 9"/>
          <p:cNvSpPr txBox="1">
            <a:spLocks noChangeArrowheads="1"/>
          </p:cNvSpPr>
          <p:nvPr/>
        </p:nvSpPr>
        <p:spPr bwMode="auto">
          <a:xfrm>
            <a:off x="4754563" y="2647950"/>
            <a:ext cx="455612" cy="457200"/>
          </a:xfrm>
          <a:prstGeom prst="rect">
            <a:avLst/>
          </a:prstGeom>
          <a:noFill/>
          <a:ln w="9525">
            <a:noFill/>
            <a:miter lim="800000"/>
            <a:headEnd/>
            <a:tailEnd/>
          </a:ln>
        </p:spPr>
        <p:txBody>
          <a:bodyPr wrap="none">
            <a:spAutoFit/>
          </a:bodyPr>
          <a:lstStyle/>
          <a:p>
            <a:pPr eaLnBrk="1" hangingPunct="1"/>
            <a:r>
              <a:rPr lang="de-DE" altLang="es-ES" sz="2400">
                <a:solidFill>
                  <a:srgbClr val="FF9900"/>
                </a:solidFill>
                <a:latin typeface="Times New Roman" pitchFamily="18" charset="0"/>
                <a:sym typeface="Wingdings 2" pitchFamily="18" charset="2"/>
              </a:rPr>
              <a:t></a:t>
            </a:r>
            <a:endParaRPr lang="de-DE" altLang="es-ES" sz="2400">
              <a:solidFill>
                <a:srgbClr val="FF9900"/>
              </a:solidFill>
              <a:latin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4098" name="Object 3"/>
          <p:cNvGraphicFramePr>
            <a:graphicFrameLocks noChangeAspect="1"/>
          </p:cNvGraphicFramePr>
          <p:nvPr/>
        </p:nvGraphicFramePr>
        <p:xfrm>
          <a:off x="7759700" y="6629400"/>
          <a:ext cx="927100" cy="201613"/>
        </p:xfrm>
        <a:graphic>
          <a:graphicData uri="http://schemas.openxmlformats.org/presentationml/2006/ole">
            <p:oleObj spid="_x0000_s4098" name="Image" r:id="rId4" imgW="1231746" imgH="266385" progId="Photoshop.Image.6">
              <p:embed/>
            </p:oleObj>
          </a:graphicData>
        </a:graphic>
      </p:graphicFrame>
      <p:pic>
        <p:nvPicPr>
          <p:cNvPr id="4100" name="Picture 6"/>
          <p:cNvPicPr>
            <a:picLocks noChangeAspect="1" noChangeArrowheads="1"/>
          </p:cNvPicPr>
          <p:nvPr/>
        </p:nvPicPr>
        <p:blipFill>
          <a:blip r:embed="rId5"/>
          <a:srcRect/>
          <a:stretch>
            <a:fillRect/>
          </a:stretch>
        </p:blipFill>
        <p:spPr bwMode="auto">
          <a:xfrm>
            <a:off x="628650" y="2219325"/>
            <a:ext cx="3943350" cy="3943350"/>
          </a:xfrm>
          <a:prstGeom prst="rect">
            <a:avLst/>
          </a:prstGeom>
          <a:noFill/>
          <a:ln w="9525">
            <a:noFill/>
            <a:miter lim="800000"/>
            <a:headEnd/>
            <a:tailEnd/>
          </a:ln>
        </p:spPr>
      </p:pic>
      <p:sp>
        <p:nvSpPr>
          <p:cNvPr id="4101" name="Text Box 7"/>
          <p:cNvSpPr txBox="1">
            <a:spLocks noChangeArrowheads="1"/>
          </p:cNvSpPr>
          <p:nvPr/>
        </p:nvSpPr>
        <p:spPr bwMode="auto">
          <a:xfrm>
            <a:off x="5121275" y="2630488"/>
            <a:ext cx="3846513" cy="884237"/>
          </a:xfrm>
          <a:prstGeom prst="rect">
            <a:avLst/>
          </a:prstGeom>
          <a:noFill/>
          <a:ln w="9525">
            <a:noFill/>
            <a:miter lim="800000"/>
            <a:headEnd/>
            <a:tailEnd/>
          </a:ln>
        </p:spPr>
        <p:txBody>
          <a:bodyPr wrap="none">
            <a:spAutoFit/>
          </a:bodyPr>
          <a:lstStyle/>
          <a:p>
            <a:pPr eaLnBrk="1" hangingPunct="1"/>
            <a:r>
              <a:rPr lang="de-DE" altLang="es-ES" sz="2400">
                <a:solidFill>
                  <a:schemeClr val="bg2"/>
                </a:solidFill>
              </a:rPr>
              <a:t>La cerámica es un material</a:t>
            </a:r>
          </a:p>
          <a:p>
            <a:pPr eaLnBrk="1" hangingPunct="1"/>
            <a:r>
              <a:rPr lang="de-DE" altLang="es-ES" sz="2800" b="1">
                <a:solidFill>
                  <a:srgbClr val="FF9900"/>
                </a:solidFill>
              </a:rPr>
              <a:t>caliente !</a:t>
            </a:r>
          </a:p>
        </p:txBody>
      </p:sp>
      <p:sp>
        <p:nvSpPr>
          <p:cNvPr id="4102" name="Text Box 8"/>
          <p:cNvSpPr txBox="1">
            <a:spLocks noChangeArrowheads="1"/>
          </p:cNvSpPr>
          <p:nvPr/>
        </p:nvSpPr>
        <p:spPr bwMode="auto">
          <a:xfrm>
            <a:off x="5114925" y="3656013"/>
            <a:ext cx="3597275" cy="915987"/>
          </a:xfrm>
          <a:prstGeom prst="rect">
            <a:avLst/>
          </a:prstGeom>
          <a:noFill/>
          <a:ln w="9525">
            <a:noFill/>
            <a:miter lim="800000"/>
            <a:headEnd/>
            <a:tailEnd/>
          </a:ln>
        </p:spPr>
        <p:txBody>
          <a:bodyPr>
            <a:spAutoFit/>
          </a:bodyPr>
          <a:lstStyle/>
          <a:p>
            <a:pPr eaLnBrk="1" hangingPunct="1"/>
            <a:r>
              <a:rPr lang="de-DE" altLang="es-ES">
                <a:solidFill>
                  <a:schemeClr val="bg2"/>
                </a:solidFill>
              </a:rPr>
              <a:t>Aislamientos y suelos radiantes proporcionan un clima cómodo en las habitaciones</a:t>
            </a:r>
          </a:p>
        </p:txBody>
      </p:sp>
      <p:pic>
        <p:nvPicPr>
          <p:cNvPr id="4103" name="Picture 6" descr="C:\Documents and Settings\jviebig\Mis documentos\Logo 2c o. Schrift.jpg"/>
          <p:cNvPicPr>
            <a:picLocks noChangeAspect="1" noChangeArrowheads="1"/>
          </p:cNvPicPr>
          <p:nvPr/>
        </p:nvPicPr>
        <p:blipFill>
          <a:blip r:embed="rId6"/>
          <a:srcRect/>
          <a:stretch>
            <a:fillRect/>
          </a:stretch>
        </p:blipFill>
        <p:spPr bwMode="auto">
          <a:xfrm>
            <a:off x="6643688" y="285750"/>
            <a:ext cx="2060575" cy="1116013"/>
          </a:xfrm>
          <a:prstGeom prst="rect">
            <a:avLst/>
          </a:prstGeom>
          <a:noFill/>
          <a:ln w="9525">
            <a:noFill/>
            <a:miter lim="800000"/>
            <a:headEnd/>
            <a:tailEnd/>
          </a:ln>
        </p:spPr>
      </p:pic>
      <p:sp>
        <p:nvSpPr>
          <p:cNvPr id="4104"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sp>
        <p:nvSpPr>
          <p:cNvPr id="4105" name="Text Box 9"/>
          <p:cNvSpPr txBox="1">
            <a:spLocks noChangeArrowheads="1"/>
          </p:cNvSpPr>
          <p:nvPr/>
        </p:nvSpPr>
        <p:spPr bwMode="auto">
          <a:xfrm>
            <a:off x="4787900" y="2636838"/>
            <a:ext cx="455613" cy="457200"/>
          </a:xfrm>
          <a:prstGeom prst="rect">
            <a:avLst/>
          </a:prstGeom>
          <a:noFill/>
          <a:ln w="9525">
            <a:noFill/>
            <a:miter lim="800000"/>
            <a:headEnd/>
            <a:tailEnd/>
          </a:ln>
        </p:spPr>
        <p:txBody>
          <a:bodyPr wrap="none">
            <a:spAutoFit/>
          </a:bodyPr>
          <a:lstStyle/>
          <a:p>
            <a:pPr eaLnBrk="1" hangingPunct="1"/>
            <a:r>
              <a:rPr lang="de-DE" altLang="es-ES" sz="2400">
                <a:solidFill>
                  <a:srgbClr val="FF9900"/>
                </a:solidFill>
                <a:latin typeface="Times New Roman" pitchFamily="18" charset="0"/>
                <a:sym typeface="Wingdings 2" pitchFamily="18" charset="2"/>
              </a:rPr>
              <a:t></a:t>
            </a:r>
            <a:endParaRPr lang="de-DE" altLang="es-ES" sz="2400">
              <a:solidFill>
                <a:srgbClr val="FF9900"/>
              </a:solidFill>
              <a:latin typeface="Times New Roman" pitchFamily="18" charset="0"/>
            </a:endParaRPr>
          </a:p>
        </p:txBody>
      </p:sp>
      <p:sp>
        <p:nvSpPr>
          <p:cNvPr id="4106" name="Text Box 5"/>
          <p:cNvSpPr txBox="1">
            <a:spLocks noChangeArrowheads="1"/>
          </p:cNvSpPr>
          <p:nvPr/>
        </p:nvSpPr>
        <p:spPr bwMode="auto">
          <a:xfrm>
            <a:off x="179388" y="1268413"/>
            <a:ext cx="8272462" cy="954087"/>
          </a:xfrm>
          <a:prstGeom prst="rect">
            <a:avLst/>
          </a:prstGeom>
          <a:noFill/>
          <a:ln w="9525">
            <a:noFill/>
            <a:miter lim="800000"/>
            <a:headEnd/>
            <a:tailEnd/>
          </a:ln>
        </p:spPr>
        <p:txBody>
          <a:bodyPr wrap="none">
            <a:spAutoFit/>
          </a:bodyPr>
          <a:lstStyle/>
          <a:p>
            <a:pPr eaLnBrk="1" hangingPunct="1"/>
            <a:r>
              <a:rPr lang="de-DE" altLang="es-ES" sz="2800" b="1">
                <a:solidFill>
                  <a:srgbClr val="FF9900"/>
                </a:solidFill>
              </a:rPr>
              <a:t>¿Por qué </a:t>
            </a:r>
            <a:r>
              <a:rPr lang="de-DE" altLang="es-ES" sz="2800" b="1">
                <a:solidFill>
                  <a:schemeClr val="bg2"/>
                </a:solidFill>
              </a:rPr>
              <a:t>pavimentos flotantes con ... </a:t>
            </a:r>
          </a:p>
          <a:p>
            <a:pPr eaLnBrk="1" hangingPunct="1"/>
            <a:r>
              <a:rPr lang="de-DE" altLang="es-ES" sz="2800" b="1">
                <a:solidFill>
                  <a:schemeClr val="bg2"/>
                </a:solidFill>
              </a:rPr>
              <a:t>				... aislamientos térmicos?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5122" name="Object 3"/>
          <p:cNvGraphicFramePr>
            <a:graphicFrameLocks noChangeAspect="1"/>
          </p:cNvGraphicFramePr>
          <p:nvPr/>
        </p:nvGraphicFramePr>
        <p:xfrm>
          <a:off x="7759700" y="6629400"/>
          <a:ext cx="927100" cy="201613"/>
        </p:xfrm>
        <a:graphic>
          <a:graphicData uri="http://schemas.openxmlformats.org/presentationml/2006/ole">
            <p:oleObj spid="_x0000_s5122" name="Image" r:id="rId4" imgW="1231746" imgH="266385" progId="Photoshop.Image.6">
              <p:embed/>
            </p:oleObj>
          </a:graphicData>
        </a:graphic>
      </p:graphicFrame>
      <p:pic>
        <p:nvPicPr>
          <p:cNvPr id="5124" name="Picture 7"/>
          <p:cNvPicPr>
            <a:picLocks noChangeAspect="1" noChangeArrowheads="1"/>
          </p:cNvPicPr>
          <p:nvPr/>
        </p:nvPicPr>
        <p:blipFill>
          <a:blip r:embed="rId5"/>
          <a:srcRect/>
          <a:stretch>
            <a:fillRect/>
          </a:stretch>
        </p:blipFill>
        <p:spPr bwMode="auto">
          <a:xfrm>
            <a:off x="609600" y="2230438"/>
            <a:ext cx="3962400" cy="3941762"/>
          </a:xfrm>
          <a:prstGeom prst="rect">
            <a:avLst/>
          </a:prstGeom>
          <a:noFill/>
          <a:ln w="9525">
            <a:noFill/>
            <a:miter lim="800000"/>
            <a:headEnd/>
            <a:tailEnd/>
          </a:ln>
        </p:spPr>
      </p:pic>
      <p:sp>
        <p:nvSpPr>
          <p:cNvPr id="5125" name="Text Box 8"/>
          <p:cNvSpPr txBox="1">
            <a:spLocks noChangeArrowheads="1"/>
          </p:cNvSpPr>
          <p:nvPr/>
        </p:nvSpPr>
        <p:spPr bwMode="auto">
          <a:xfrm>
            <a:off x="5121275" y="2630488"/>
            <a:ext cx="3846513" cy="884237"/>
          </a:xfrm>
          <a:prstGeom prst="rect">
            <a:avLst/>
          </a:prstGeom>
          <a:noFill/>
          <a:ln w="9525">
            <a:noFill/>
            <a:miter lim="800000"/>
            <a:headEnd/>
            <a:tailEnd/>
          </a:ln>
        </p:spPr>
        <p:txBody>
          <a:bodyPr wrap="none">
            <a:spAutoFit/>
          </a:bodyPr>
          <a:lstStyle/>
          <a:p>
            <a:pPr eaLnBrk="1" hangingPunct="1"/>
            <a:r>
              <a:rPr lang="de-DE" altLang="es-ES" sz="2400">
                <a:solidFill>
                  <a:schemeClr val="bg2"/>
                </a:solidFill>
              </a:rPr>
              <a:t>La cerámica es un material</a:t>
            </a:r>
          </a:p>
          <a:p>
            <a:pPr eaLnBrk="1" hangingPunct="1"/>
            <a:r>
              <a:rPr lang="de-DE" altLang="es-ES" sz="2800" b="1">
                <a:solidFill>
                  <a:srgbClr val="FF9900"/>
                </a:solidFill>
              </a:rPr>
              <a:t>duradero !</a:t>
            </a:r>
          </a:p>
        </p:txBody>
      </p:sp>
      <p:sp>
        <p:nvSpPr>
          <p:cNvPr id="5126" name="Text Box 9"/>
          <p:cNvSpPr txBox="1">
            <a:spLocks noChangeArrowheads="1"/>
          </p:cNvSpPr>
          <p:nvPr/>
        </p:nvSpPr>
        <p:spPr bwMode="auto">
          <a:xfrm>
            <a:off x="5114925" y="3656013"/>
            <a:ext cx="3724275" cy="1190625"/>
          </a:xfrm>
          <a:prstGeom prst="rect">
            <a:avLst/>
          </a:prstGeom>
          <a:noFill/>
          <a:ln w="9525">
            <a:noFill/>
            <a:miter lim="800000"/>
            <a:headEnd/>
            <a:tailEnd/>
          </a:ln>
        </p:spPr>
        <p:txBody>
          <a:bodyPr>
            <a:spAutoFit/>
          </a:bodyPr>
          <a:lstStyle/>
          <a:p>
            <a:pPr eaLnBrk="1" hangingPunct="1"/>
            <a:r>
              <a:rPr lang="de-DE" altLang="es-ES">
                <a:solidFill>
                  <a:schemeClr val="bg2"/>
                </a:solidFill>
              </a:rPr>
              <a:t>Como demuestran edificios históricos, una cerámica bién colocada puede perdurar durante siglos.</a:t>
            </a:r>
          </a:p>
        </p:txBody>
      </p:sp>
      <p:pic>
        <p:nvPicPr>
          <p:cNvPr id="5127" name="Picture 11" descr="frage1"/>
          <p:cNvPicPr>
            <a:picLocks noChangeAspect="1" noChangeArrowheads="1"/>
          </p:cNvPicPr>
          <p:nvPr/>
        </p:nvPicPr>
        <p:blipFill>
          <a:blip r:embed="rId6">
            <a:lum bright="-12000"/>
          </a:blip>
          <a:srcRect/>
          <a:stretch>
            <a:fillRect/>
          </a:stretch>
        </p:blipFill>
        <p:spPr bwMode="auto">
          <a:xfrm>
            <a:off x="6659563" y="4724400"/>
            <a:ext cx="1643062" cy="1643063"/>
          </a:xfrm>
          <a:prstGeom prst="rect">
            <a:avLst/>
          </a:prstGeom>
          <a:noFill/>
          <a:ln w="9525">
            <a:solidFill>
              <a:srgbClr val="FFCC00"/>
            </a:solidFill>
            <a:miter lim="800000"/>
            <a:headEnd/>
            <a:tailEnd/>
          </a:ln>
        </p:spPr>
      </p:pic>
      <p:pic>
        <p:nvPicPr>
          <p:cNvPr id="5128" name="Picture 6" descr="C:\Documents and Settings\jviebig\Mis documentos\Logo 2c o. Schrift.jpg"/>
          <p:cNvPicPr>
            <a:picLocks noChangeAspect="1" noChangeArrowheads="1"/>
          </p:cNvPicPr>
          <p:nvPr/>
        </p:nvPicPr>
        <p:blipFill>
          <a:blip r:embed="rId7"/>
          <a:srcRect/>
          <a:stretch>
            <a:fillRect/>
          </a:stretch>
        </p:blipFill>
        <p:spPr bwMode="auto">
          <a:xfrm>
            <a:off x="6643688" y="285750"/>
            <a:ext cx="2060575" cy="1116013"/>
          </a:xfrm>
          <a:prstGeom prst="rect">
            <a:avLst/>
          </a:prstGeom>
          <a:noFill/>
          <a:ln w="9525">
            <a:noFill/>
            <a:miter lim="800000"/>
            <a:headEnd/>
            <a:tailEnd/>
          </a:ln>
        </p:spPr>
      </p:pic>
      <p:sp>
        <p:nvSpPr>
          <p:cNvPr id="5129" name="Text Box 13"/>
          <p:cNvSpPr txBox="1">
            <a:spLocks noChangeArrowheads="1"/>
          </p:cNvSpPr>
          <p:nvPr/>
        </p:nvSpPr>
        <p:spPr bwMode="auto">
          <a:xfrm>
            <a:off x="4754563" y="2647950"/>
            <a:ext cx="455612" cy="457200"/>
          </a:xfrm>
          <a:prstGeom prst="rect">
            <a:avLst/>
          </a:prstGeom>
          <a:noFill/>
          <a:ln w="9525">
            <a:noFill/>
            <a:miter lim="800000"/>
            <a:headEnd/>
            <a:tailEnd/>
          </a:ln>
        </p:spPr>
        <p:txBody>
          <a:bodyPr wrap="none">
            <a:spAutoFit/>
          </a:bodyPr>
          <a:lstStyle/>
          <a:p>
            <a:pPr eaLnBrk="1" hangingPunct="1"/>
            <a:r>
              <a:rPr lang="de-DE" altLang="es-ES" sz="2400">
                <a:solidFill>
                  <a:srgbClr val="FF9900"/>
                </a:solidFill>
                <a:latin typeface="Times New Roman" pitchFamily="18" charset="0"/>
                <a:sym typeface="Wingdings 2" pitchFamily="18" charset="2"/>
              </a:rPr>
              <a:t></a:t>
            </a:r>
            <a:endParaRPr lang="de-DE" altLang="es-ES" sz="2400">
              <a:solidFill>
                <a:srgbClr val="FF9900"/>
              </a:solidFill>
              <a:latin typeface="Times New Roman" pitchFamily="18" charset="0"/>
            </a:endParaRPr>
          </a:p>
        </p:txBody>
      </p:sp>
      <p:sp>
        <p:nvSpPr>
          <p:cNvPr id="5130"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sp>
        <p:nvSpPr>
          <p:cNvPr id="5131" name="Text Box 5"/>
          <p:cNvSpPr txBox="1">
            <a:spLocks noChangeArrowheads="1"/>
          </p:cNvSpPr>
          <p:nvPr/>
        </p:nvSpPr>
        <p:spPr bwMode="auto">
          <a:xfrm>
            <a:off x="179388" y="1268413"/>
            <a:ext cx="7994650" cy="954087"/>
          </a:xfrm>
          <a:prstGeom prst="rect">
            <a:avLst/>
          </a:prstGeom>
          <a:noFill/>
          <a:ln w="9525">
            <a:noFill/>
            <a:miter lim="800000"/>
            <a:headEnd/>
            <a:tailEnd/>
          </a:ln>
        </p:spPr>
        <p:txBody>
          <a:bodyPr wrap="none">
            <a:spAutoFit/>
          </a:bodyPr>
          <a:lstStyle/>
          <a:p>
            <a:pPr eaLnBrk="1" hangingPunct="1"/>
            <a:r>
              <a:rPr lang="de-DE" altLang="es-ES" sz="2800" b="1">
                <a:solidFill>
                  <a:srgbClr val="FF9900"/>
                </a:solidFill>
              </a:rPr>
              <a:t>¿Por qué </a:t>
            </a:r>
            <a:r>
              <a:rPr lang="de-DE" altLang="es-ES" sz="2800" b="1">
                <a:solidFill>
                  <a:schemeClr val="bg2"/>
                </a:solidFill>
              </a:rPr>
              <a:t>pavimentos flotantes con ... </a:t>
            </a:r>
          </a:p>
          <a:p>
            <a:pPr eaLnBrk="1" hangingPunct="1"/>
            <a:r>
              <a:rPr lang="de-DE" altLang="es-ES" sz="2800" b="1">
                <a:solidFill>
                  <a:schemeClr val="bg2"/>
                </a:solidFill>
              </a:rPr>
              <a:t>				... sistemas especiales?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6146" name="Object 3"/>
          <p:cNvGraphicFramePr>
            <a:graphicFrameLocks noChangeAspect="1"/>
          </p:cNvGraphicFramePr>
          <p:nvPr/>
        </p:nvGraphicFramePr>
        <p:xfrm>
          <a:off x="7759700" y="6629400"/>
          <a:ext cx="927100" cy="201613"/>
        </p:xfrm>
        <a:graphic>
          <a:graphicData uri="http://schemas.openxmlformats.org/presentationml/2006/ole">
            <p:oleObj spid="_x0000_s6146" name="Image" r:id="rId4" imgW="1231746" imgH="266385" progId="Photoshop.Image.6">
              <p:embed/>
            </p:oleObj>
          </a:graphicData>
        </a:graphic>
      </p:graphicFrame>
      <p:sp>
        <p:nvSpPr>
          <p:cNvPr id="6148"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6149" name="Picture 6" descr="C:\Documents and Settings\jviebig\Mis documentos\Logo 2c o. Schrift.jpg"/>
          <p:cNvPicPr>
            <a:picLocks noChangeAspect="1" noChangeArrowheads="1"/>
          </p:cNvPicPr>
          <p:nvPr/>
        </p:nvPicPr>
        <p:blipFill>
          <a:blip r:embed="rId5"/>
          <a:srcRect/>
          <a:stretch>
            <a:fillRect/>
          </a:stretch>
        </p:blipFill>
        <p:spPr bwMode="auto">
          <a:xfrm>
            <a:off x="6643688" y="285750"/>
            <a:ext cx="2060575" cy="1116013"/>
          </a:xfrm>
          <a:prstGeom prst="rect">
            <a:avLst/>
          </a:prstGeom>
          <a:noFill/>
          <a:ln w="9525">
            <a:noFill/>
            <a:miter lim="800000"/>
            <a:headEnd/>
            <a:tailEnd/>
          </a:ln>
        </p:spPr>
      </p:pic>
      <p:sp>
        <p:nvSpPr>
          <p:cNvPr id="6150" name="Text Box 5"/>
          <p:cNvSpPr txBox="1">
            <a:spLocks noChangeArrowheads="1"/>
          </p:cNvSpPr>
          <p:nvPr/>
        </p:nvSpPr>
        <p:spPr bwMode="auto">
          <a:xfrm>
            <a:off x="0" y="260350"/>
            <a:ext cx="6769100" cy="1963738"/>
          </a:xfrm>
          <a:prstGeom prst="rect">
            <a:avLst/>
          </a:prstGeom>
          <a:noFill/>
          <a:ln w="9525">
            <a:noFill/>
            <a:miter lim="800000"/>
            <a:headEnd/>
            <a:tailEnd/>
          </a:ln>
        </p:spPr>
        <p:txBody>
          <a:bodyPr>
            <a:spAutoFit/>
          </a:bodyPr>
          <a:lstStyle/>
          <a:p>
            <a:pPr algn="ctr" eaLnBrk="1" hangingPunct="1">
              <a:lnSpc>
                <a:spcPct val="150000"/>
              </a:lnSpc>
              <a:spcBef>
                <a:spcPct val="50000"/>
              </a:spcBef>
            </a:pPr>
            <a:r>
              <a:rPr lang="es-ES" altLang="es-ES" sz="2800" b="1" u="sng">
                <a:solidFill>
                  <a:srgbClr val="FF9900"/>
                </a:solidFill>
              </a:rPr>
              <a:t> </a:t>
            </a:r>
            <a:r>
              <a:rPr lang="es-ES" altLang="es-ES" sz="2400" b="1" u="sng">
                <a:solidFill>
                  <a:srgbClr val="FF9900"/>
                </a:solidFill>
              </a:rPr>
              <a:t>PATOLOGIAS EN LA CONSTRUCCION DE PAVIMENTOS FLOTANTES</a:t>
            </a:r>
            <a:endParaRPr lang="es-ES" altLang="es-ES" sz="2400" b="1"/>
          </a:p>
          <a:p>
            <a:pPr algn="ctr" eaLnBrk="1" hangingPunct="1">
              <a:lnSpc>
                <a:spcPct val="150000"/>
              </a:lnSpc>
              <a:spcBef>
                <a:spcPct val="50000"/>
              </a:spcBef>
            </a:pPr>
            <a:endParaRPr lang="es-ES" altLang="es-ES" sz="2400" b="1">
              <a:solidFill>
                <a:srgbClr val="FF9900"/>
              </a:solidFill>
            </a:endParaRPr>
          </a:p>
        </p:txBody>
      </p:sp>
      <p:pic>
        <p:nvPicPr>
          <p:cNvPr id="6151" name="Picture 7"/>
          <p:cNvPicPr>
            <a:picLocks noChangeAspect="1" noChangeArrowheads="1"/>
          </p:cNvPicPr>
          <p:nvPr/>
        </p:nvPicPr>
        <p:blipFill>
          <a:blip r:embed="rId6"/>
          <a:srcRect/>
          <a:stretch>
            <a:fillRect/>
          </a:stretch>
        </p:blipFill>
        <p:spPr bwMode="auto">
          <a:xfrm>
            <a:off x="809625" y="1916113"/>
            <a:ext cx="3149600" cy="4200525"/>
          </a:xfrm>
          <a:prstGeom prst="rect">
            <a:avLst/>
          </a:prstGeom>
          <a:noFill/>
          <a:ln w="9525">
            <a:noFill/>
            <a:miter lim="800000"/>
            <a:headEnd/>
            <a:tailEnd/>
          </a:ln>
        </p:spPr>
      </p:pic>
      <p:pic>
        <p:nvPicPr>
          <p:cNvPr id="6152" name="Picture 8"/>
          <p:cNvPicPr>
            <a:picLocks noChangeAspect="1" noChangeArrowheads="1"/>
          </p:cNvPicPr>
          <p:nvPr/>
        </p:nvPicPr>
        <p:blipFill>
          <a:blip r:embed="rId7"/>
          <a:srcRect/>
          <a:stretch>
            <a:fillRect/>
          </a:stretch>
        </p:blipFill>
        <p:spPr bwMode="auto">
          <a:xfrm>
            <a:off x="4572000" y="1916113"/>
            <a:ext cx="3097213" cy="417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7170" name="Object 3"/>
          <p:cNvGraphicFramePr>
            <a:graphicFrameLocks noChangeAspect="1"/>
          </p:cNvGraphicFramePr>
          <p:nvPr/>
        </p:nvGraphicFramePr>
        <p:xfrm>
          <a:off x="7759700" y="6629400"/>
          <a:ext cx="927100" cy="201613"/>
        </p:xfrm>
        <a:graphic>
          <a:graphicData uri="http://schemas.openxmlformats.org/presentationml/2006/ole">
            <p:oleObj spid="_x0000_s7170" name="Image" r:id="rId4" imgW="1231746" imgH="266385" progId="Photoshop.Image.6">
              <p:embed/>
            </p:oleObj>
          </a:graphicData>
        </a:graphic>
      </p:graphicFrame>
      <p:sp>
        <p:nvSpPr>
          <p:cNvPr id="7172"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7173" name="Picture 6" descr="C:\Documents and Settings\jviebig\Mis documentos\Logo 2c o. Schrift.jpg"/>
          <p:cNvPicPr>
            <a:picLocks noChangeAspect="1" noChangeArrowheads="1"/>
          </p:cNvPicPr>
          <p:nvPr/>
        </p:nvPicPr>
        <p:blipFill>
          <a:blip r:embed="rId5"/>
          <a:srcRect/>
          <a:stretch>
            <a:fillRect/>
          </a:stretch>
        </p:blipFill>
        <p:spPr bwMode="auto">
          <a:xfrm>
            <a:off x="6643688" y="285750"/>
            <a:ext cx="2060575" cy="1116013"/>
          </a:xfrm>
          <a:prstGeom prst="rect">
            <a:avLst/>
          </a:prstGeom>
          <a:noFill/>
          <a:ln w="9525">
            <a:noFill/>
            <a:miter lim="800000"/>
            <a:headEnd/>
            <a:tailEnd/>
          </a:ln>
        </p:spPr>
      </p:pic>
      <p:pic>
        <p:nvPicPr>
          <p:cNvPr id="7174" name="Picture 9"/>
          <p:cNvPicPr>
            <a:picLocks noChangeAspect="1" noChangeArrowheads="1"/>
          </p:cNvPicPr>
          <p:nvPr/>
        </p:nvPicPr>
        <p:blipFill>
          <a:blip r:embed="rId6"/>
          <a:srcRect/>
          <a:stretch>
            <a:fillRect/>
          </a:stretch>
        </p:blipFill>
        <p:spPr bwMode="auto">
          <a:xfrm>
            <a:off x="684213" y="2133600"/>
            <a:ext cx="2808287" cy="3816350"/>
          </a:xfrm>
          <a:prstGeom prst="rect">
            <a:avLst/>
          </a:prstGeom>
          <a:noFill/>
          <a:ln w="9525">
            <a:noFill/>
            <a:miter lim="800000"/>
            <a:headEnd/>
            <a:tailEnd/>
          </a:ln>
        </p:spPr>
      </p:pic>
      <p:pic>
        <p:nvPicPr>
          <p:cNvPr id="7175" name="Picture 3"/>
          <p:cNvPicPr>
            <a:picLocks noChangeAspect="1" noChangeArrowheads="1"/>
          </p:cNvPicPr>
          <p:nvPr/>
        </p:nvPicPr>
        <p:blipFill>
          <a:blip r:embed="rId7"/>
          <a:srcRect/>
          <a:stretch>
            <a:fillRect/>
          </a:stretch>
        </p:blipFill>
        <p:spPr bwMode="auto">
          <a:xfrm>
            <a:off x="3779838" y="2133600"/>
            <a:ext cx="5087937" cy="3816350"/>
          </a:xfrm>
          <a:prstGeom prst="rect">
            <a:avLst/>
          </a:prstGeom>
          <a:noFill/>
          <a:ln w="9525">
            <a:noFill/>
            <a:miter lim="800000"/>
            <a:headEnd/>
            <a:tailEnd/>
          </a:ln>
        </p:spPr>
      </p:pic>
      <p:sp>
        <p:nvSpPr>
          <p:cNvPr id="7176" name="Text Box 5"/>
          <p:cNvSpPr txBox="1">
            <a:spLocks noChangeArrowheads="1"/>
          </p:cNvSpPr>
          <p:nvPr/>
        </p:nvSpPr>
        <p:spPr bwMode="auto">
          <a:xfrm>
            <a:off x="0" y="260350"/>
            <a:ext cx="6769100" cy="1963738"/>
          </a:xfrm>
          <a:prstGeom prst="rect">
            <a:avLst/>
          </a:prstGeom>
          <a:noFill/>
          <a:ln w="9525">
            <a:noFill/>
            <a:miter lim="800000"/>
            <a:headEnd/>
            <a:tailEnd/>
          </a:ln>
        </p:spPr>
        <p:txBody>
          <a:bodyPr>
            <a:spAutoFit/>
          </a:bodyPr>
          <a:lstStyle/>
          <a:p>
            <a:pPr algn="ctr" eaLnBrk="1" hangingPunct="1">
              <a:lnSpc>
                <a:spcPct val="150000"/>
              </a:lnSpc>
              <a:spcBef>
                <a:spcPct val="50000"/>
              </a:spcBef>
            </a:pPr>
            <a:r>
              <a:rPr lang="es-ES" altLang="es-ES" sz="2800" b="1" u="sng">
                <a:solidFill>
                  <a:srgbClr val="FF9900"/>
                </a:solidFill>
              </a:rPr>
              <a:t> </a:t>
            </a:r>
            <a:r>
              <a:rPr lang="es-ES" altLang="es-ES" sz="2400" b="1" u="sng">
                <a:solidFill>
                  <a:srgbClr val="FF9900"/>
                </a:solidFill>
              </a:rPr>
              <a:t>PATOLOGIAS EN LA CONSTRUCCION DE PAVIMENTOS FLOTANTES</a:t>
            </a:r>
            <a:endParaRPr lang="es-ES" altLang="es-ES" sz="2400" b="1"/>
          </a:p>
          <a:p>
            <a:pPr algn="ctr" eaLnBrk="1" hangingPunct="1">
              <a:lnSpc>
                <a:spcPct val="150000"/>
              </a:lnSpc>
              <a:spcBef>
                <a:spcPct val="50000"/>
              </a:spcBef>
            </a:pPr>
            <a:endParaRPr lang="es-ES" altLang="es-ES" sz="2400" b="1">
              <a:solidFill>
                <a:srgbClr val="FF99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8194" name="Object 3"/>
          <p:cNvGraphicFramePr>
            <a:graphicFrameLocks noChangeAspect="1"/>
          </p:cNvGraphicFramePr>
          <p:nvPr/>
        </p:nvGraphicFramePr>
        <p:xfrm>
          <a:off x="7759700" y="6629400"/>
          <a:ext cx="927100" cy="201613"/>
        </p:xfrm>
        <a:graphic>
          <a:graphicData uri="http://schemas.openxmlformats.org/presentationml/2006/ole">
            <p:oleObj spid="_x0000_s8194" name="Image" r:id="rId5" imgW="1231746" imgH="266385" progId="Photoshop.Image.6">
              <p:embed/>
            </p:oleObj>
          </a:graphicData>
        </a:graphic>
      </p:graphicFrame>
      <p:sp>
        <p:nvSpPr>
          <p:cNvPr id="8196"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8197" name="Picture 6" descr="C:\Documents and Settings\jviebig\Mis documentos\Logo 2c o. Schrift.jpg"/>
          <p:cNvPicPr>
            <a:picLocks noChangeAspect="1" noChangeArrowheads="1"/>
          </p:cNvPicPr>
          <p:nvPr/>
        </p:nvPicPr>
        <p:blipFill>
          <a:blip r:embed="rId6"/>
          <a:srcRect/>
          <a:stretch>
            <a:fillRect/>
          </a:stretch>
        </p:blipFill>
        <p:spPr bwMode="auto">
          <a:xfrm>
            <a:off x="6500813" y="285750"/>
            <a:ext cx="2060575" cy="1116013"/>
          </a:xfrm>
          <a:prstGeom prst="rect">
            <a:avLst/>
          </a:prstGeom>
          <a:noFill/>
          <a:ln w="9525">
            <a:noFill/>
            <a:miter lim="800000"/>
            <a:headEnd/>
            <a:tailEnd/>
          </a:ln>
        </p:spPr>
      </p:pic>
      <p:pic>
        <p:nvPicPr>
          <p:cNvPr id="2" name="ohneBekotec nuevo.wmv">
            <a:hlinkClick r:id="" action="ppaction://media"/>
          </p:cNvPr>
          <p:cNvPicPr>
            <a:picLocks noRot="1" noChangeAspect="1"/>
          </p:cNvPicPr>
          <p:nvPr>
            <a:videoFile r:link="rId2"/>
          </p:nvPr>
        </p:nvPicPr>
        <p:blipFill>
          <a:blip r:embed="rId7"/>
          <a:srcRect/>
          <a:stretch>
            <a:fillRect/>
          </a:stretch>
        </p:blipFill>
        <p:spPr bwMode="auto">
          <a:xfrm>
            <a:off x="971550" y="1557338"/>
            <a:ext cx="609600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9218" name="Object 3"/>
          <p:cNvGraphicFramePr>
            <a:graphicFrameLocks noChangeAspect="1"/>
          </p:cNvGraphicFramePr>
          <p:nvPr/>
        </p:nvGraphicFramePr>
        <p:xfrm>
          <a:off x="7759700" y="6629400"/>
          <a:ext cx="927100" cy="201613"/>
        </p:xfrm>
        <a:graphic>
          <a:graphicData uri="http://schemas.openxmlformats.org/presentationml/2006/ole">
            <p:oleObj spid="_x0000_s9218" name="Image" r:id="rId4" imgW="1231746" imgH="266385" progId="Photoshop.Image.6">
              <p:embed/>
            </p:oleObj>
          </a:graphicData>
        </a:graphic>
      </p:graphicFrame>
      <p:sp>
        <p:nvSpPr>
          <p:cNvPr id="9220"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9221" name="Picture 5" descr="Skizze 09"/>
          <p:cNvPicPr>
            <a:picLocks noChangeAspect="1" noChangeArrowheads="1"/>
          </p:cNvPicPr>
          <p:nvPr/>
        </p:nvPicPr>
        <p:blipFill>
          <a:blip r:embed="rId5"/>
          <a:srcRect/>
          <a:stretch>
            <a:fillRect/>
          </a:stretch>
        </p:blipFill>
        <p:spPr bwMode="auto">
          <a:xfrm>
            <a:off x="304800" y="152400"/>
            <a:ext cx="6096000" cy="2373313"/>
          </a:xfrm>
          <a:prstGeom prst="rect">
            <a:avLst/>
          </a:prstGeom>
          <a:noFill/>
          <a:ln w="9525">
            <a:solidFill>
              <a:srgbClr val="FF9933"/>
            </a:solidFill>
            <a:miter lim="800000"/>
            <a:headEnd/>
            <a:tailEnd/>
          </a:ln>
        </p:spPr>
      </p:pic>
      <p:pic>
        <p:nvPicPr>
          <p:cNvPr id="9222" name="Picture 6" descr="Skizze 10"/>
          <p:cNvPicPr>
            <a:picLocks noChangeAspect="1" noChangeArrowheads="1"/>
          </p:cNvPicPr>
          <p:nvPr/>
        </p:nvPicPr>
        <p:blipFill>
          <a:blip r:embed="rId6">
            <a:lum bright="12000"/>
          </a:blip>
          <a:srcRect/>
          <a:stretch>
            <a:fillRect/>
          </a:stretch>
        </p:blipFill>
        <p:spPr bwMode="auto">
          <a:xfrm>
            <a:off x="1447800" y="2057400"/>
            <a:ext cx="6096000" cy="2373313"/>
          </a:xfrm>
          <a:prstGeom prst="rect">
            <a:avLst/>
          </a:prstGeom>
          <a:noFill/>
          <a:ln w="9525">
            <a:solidFill>
              <a:srgbClr val="FF9933"/>
            </a:solidFill>
            <a:miter lim="800000"/>
            <a:headEnd/>
            <a:tailEnd/>
          </a:ln>
        </p:spPr>
      </p:pic>
      <p:pic>
        <p:nvPicPr>
          <p:cNvPr id="9223" name="Picture 7" descr="Skizze 11"/>
          <p:cNvPicPr>
            <a:picLocks noChangeAspect="1" noChangeArrowheads="1"/>
          </p:cNvPicPr>
          <p:nvPr/>
        </p:nvPicPr>
        <p:blipFill>
          <a:blip r:embed="rId7">
            <a:lum bright="6000"/>
          </a:blip>
          <a:srcRect/>
          <a:stretch>
            <a:fillRect/>
          </a:stretch>
        </p:blipFill>
        <p:spPr bwMode="auto">
          <a:xfrm>
            <a:off x="2667000" y="4267200"/>
            <a:ext cx="6096000" cy="2373313"/>
          </a:xfrm>
          <a:prstGeom prst="rect">
            <a:avLst/>
          </a:prstGeom>
          <a:noFill/>
          <a:ln w="9525">
            <a:solidFill>
              <a:srgbClr val="FF9933"/>
            </a:solidFill>
            <a:miter lim="800000"/>
            <a:headEnd/>
            <a:tailEnd/>
          </a:ln>
        </p:spPr>
      </p:pic>
      <p:pic>
        <p:nvPicPr>
          <p:cNvPr id="9224" name="Picture 6" descr="C:\Documents and Settings\jviebig\Mis documentos\Logo 2c o. Schrift.jpg"/>
          <p:cNvPicPr>
            <a:picLocks noChangeAspect="1" noChangeArrowheads="1"/>
          </p:cNvPicPr>
          <p:nvPr/>
        </p:nvPicPr>
        <p:blipFill>
          <a:blip r:embed="rId8"/>
          <a:srcRect/>
          <a:stretch>
            <a:fillRect/>
          </a:stretch>
        </p:blipFill>
        <p:spPr bwMode="auto">
          <a:xfrm>
            <a:off x="6500813" y="285750"/>
            <a:ext cx="2060575" cy="1116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10242" name="Object 3"/>
          <p:cNvGraphicFramePr>
            <a:graphicFrameLocks noChangeAspect="1"/>
          </p:cNvGraphicFramePr>
          <p:nvPr/>
        </p:nvGraphicFramePr>
        <p:xfrm>
          <a:off x="7759700" y="6629400"/>
          <a:ext cx="927100" cy="201613"/>
        </p:xfrm>
        <a:graphic>
          <a:graphicData uri="http://schemas.openxmlformats.org/presentationml/2006/ole">
            <p:oleObj spid="_x0000_s10242" name="Image" r:id="rId4" imgW="1231746" imgH="266385" progId="Photoshop.Image.6">
              <p:embed/>
            </p:oleObj>
          </a:graphicData>
        </a:graphic>
      </p:graphicFrame>
      <p:sp>
        <p:nvSpPr>
          <p:cNvPr id="10244"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10245" name="Picture 5" descr="Foto Schaden DILEX"/>
          <p:cNvPicPr>
            <a:picLocks noChangeAspect="1" noChangeArrowheads="1"/>
          </p:cNvPicPr>
          <p:nvPr/>
        </p:nvPicPr>
        <p:blipFill>
          <a:blip r:embed="rId5"/>
          <a:srcRect l="21155" t="17325" b="3838"/>
          <a:stretch>
            <a:fillRect/>
          </a:stretch>
        </p:blipFill>
        <p:spPr bwMode="auto">
          <a:xfrm>
            <a:off x="323850" y="188913"/>
            <a:ext cx="4114800" cy="3048000"/>
          </a:xfrm>
          <a:prstGeom prst="rect">
            <a:avLst/>
          </a:prstGeom>
          <a:noFill/>
          <a:ln w="12700">
            <a:solidFill>
              <a:srgbClr val="FF9900"/>
            </a:solidFill>
            <a:miter lim="800000"/>
            <a:headEnd/>
            <a:tailEnd/>
          </a:ln>
        </p:spPr>
      </p:pic>
      <p:pic>
        <p:nvPicPr>
          <p:cNvPr id="10246" name="Picture 6" descr="PIC00023"/>
          <p:cNvPicPr>
            <a:picLocks noChangeAspect="1" noChangeArrowheads="1"/>
          </p:cNvPicPr>
          <p:nvPr/>
        </p:nvPicPr>
        <p:blipFill>
          <a:blip r:embed="rId6">
            <a:lum bright="18000"/>
          </a:blip>
          <a:srcRect l="14392" t="14401" r="10623" b="10617"/>
          <a:stretch>
            <a:fillRect/>
          </a:stretch>
        </p:blipFill>
        <p:spPr bwMode="auto">
          <a:xfrm>
            <a:off x="323850" y="3357563"/>
            <a:ext cx="4114800" cy="3124200"/>
          </a:xfrm>
          <a:prstGeom prst="rect">
            <a:avLst/>
          </a:prstGeom>
          <a:noFill/>
          <a:ln w="12700">
            <a:solidFill>
              <a:srgbClr val="FE9B03"/>
            </a:solidFill>
            <a:miter lim="800000"/>
            <a:headEnd/>
            <a:tailEnd/>
          </a:ln>
        </p:spPr>
      </p:pic>
      <p:pic>
        <p:nvPicPr>
          <p:cNvPr id="10247" name="Picture 7" descr="PIC00194"/>
          <p:cNvPicPr>
            <a:picLocks noChangeAspect="1" noChangeArrowheads="1"/>
          </p:cNvPicPr>
          <p:nvPr/>
        </p:nvPicPr>
        <p:blipFill>
          <a:blip r:embed="rId7">
            <a:lum bright="24000" contrast="36000"/>
          </a:blip>
          <a:srcRect t="33211" r="36945" b="9195"/>
          <a:stretch>
            <a:fillRect/>
          </a:stretch>
        </p:blipFill>
        <p:spPr bwMode="auto">
          <a:xfrm>
            <a:off x="4787900" y="188913"/>
            <a:ext cx="4038600" cy="3048000"/>
          </a:xfrm>
          <a:prstGeom prst="rect">
            <a:avLst/>
          </a:prstGeom>
          <a:noFill/>
          <a:ln w="9525">
            <a:solidFill>
              <a:srgbClr val="FE9B03"/>
            </a:solidFill>
            <a:miter lim="800000"/>
            <a:headEnd/>
            <a:tailEnd/>
          </a:ln>
        </p:spPr>
      </p:pic>
      <p:pic>
        <p:nvPicPr>
          <p:cNvPr id="10248" name="Picture 8" descr="PIC00026"/>
          <p:cNvPicPr>
            <a:picLocks noChangeAspect="1" noChangeArrowheads="1"/>
          </p:cNvPicPr>
          <p:nvPr/>
        </p:nvPicPr>
        <p:blipFill>
          <a:blip r:embed="rId8"/>
          <a:srcRect l="22536" t="22528" r="11592" b="11603"/>
          <a:stretch>
            <a:fillRect/>
          </a:stretch>
        </p:blipFill>
        <p:spPr bwMode="auto">
          <a:xfrm>
            <a:off x="4787900" y="3357563"/>
            <a:ext cx="4038600" cy="3124200"/>
          </a:xfrm>
          <a:prstGeom prst="rect">
            <a:avLst/>
          </a:prstGeom>
          <a:noFill/>
          <a:ln w="9525">
            <a:solidFill>
              <a:srgbClr val="FE9B03"/>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11266" name="Object 3"/>
          <p:cNvGraphicFramePr>
            <a:graphicFrameLocks noChangeAspect="1"/>
          </p:cNvGraphicFramePr>
          <p:nvPr/>
        </p:nvGraphicFramePr>
        <p:xfrm>
          <a:off x="7759700" y="6629400"/>
          <a:ext cx="927100" cy="201613"/>
        </p:xfrm>
        <a:graphic>
          <a:graphicData uri="http://schemas.openxmlformats.org/presentationml/2006/ole">
            <p:oleObj spid="_x0000_s11266" name="Image" r:id="rId4" imgW="1231746" imgH="266385" progId="Photoshop.Image.6">
              <p:embed/>
            </p:oleObj>
          </a:graphicData>
        </a:graphic>
      </p:graphicFrame>
      <p:sp>
        <p:nvSpPr>
          <p:cNvPr id="11268"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sp>
        <p:nvSpPr>
          <p:cNvPr id="11269" name="Text Box 5"/>
          <p:cNvSpPr txBox="1">
            <a:spLocks noChangeArrowheads="1"/>
          </p:cNvSpPr>
          <p:nvPr/>
        </p:nvSpPr>
        <p:spPr bwMode="auto">
          <a:xfrm>
            <a:off x="827088" y="3068638"/>
            <a:ext cx="4173537" cy="461962"/>
          </a:xfrm>
          <a:prstGeom prst="rect">
            <a:avLst/>
          </a:prstGeom>
          <a:noFill/>
          <a:ln w="9525">
            <a:noFill/>
            <a:miter lim="800000"/>
            <a:headEnd/>
            <a:tailEnd/>
          </a:ln>
        </p:spPr>
        <p:txBody>
          <a:bodyPr wrap="none">
            <a:spAutoFit/>
          </a:bodyPr>
          <a:lstStyle/>
          <a:p>
            <a:pPr eaLnBrk="1" hangingPunct="1"/>
            <a:r>
              <a:rPr lang="de-DE" altLang="es-ES" sz="2400" b="1">
                <a:solidFill>
                  <a:srgbClr val="FF9900"/>
                </a:solidFill>
              </a:rPr>
              <a:t>Desventajas constructivas:</a:t>
            </a:r>
          </a:p>
        </p:txBody>
      </p:sp>
      <p:sp>
        <p:nvSpPr>
          <p:cNvPr id="11270" name="Text Box 6"/>
          <p:cNvSpPr txBox="1">
            <a:spLocks noChangeArrowheads="1"/>
          </p:cNvSpPr>
          <p:nvPr/>
        </p:nvSpPr>
        <p:spPr bwMode="auto">
          <a:xfrm>
            <a:off x="2051050" y="3933825"/>
            <a:ext cx="6510338" cy="2225675"/>
          </a:xfrm>
          <a:prstGeom prst="rect">
            <a:avLst/>
          </a:prstGeom>
          <a:noFill/>
          <a:ln w="9525">
            <a:noFill/>
            <a:miter lim="800000"/>
            <a:headEnd/>
            <a:tailEnd/>
          </a:ln>
        </p:spPr>
        <p:txBody>
          <a:bodyPr wrap="none">
            <a:spAutoFit/>
          </a:bodyPr>
          <a:lstStyle/>
          <a:p>
            <a:pPr marL="287338" indent="-287338" eaLnBrk="1" hangingPunct="1">
              <a:buFontTx/>
              <a:buChar char="•"/>
            </a:pPr>
            <a:r>
              <a:rPr lang="de-DE" altLang="es-ES" sz="2000">
                <a:solidFill>
                  <a:srgbClr val="4D4D4D"/>
                </a:solidFill>
              </a:rPr>
              <a:t>Capa de reparto de cargas elevada sobre aislamiento</a:t>
            </a:r>
          </a:p>
          <a:p>
            <a:pPr marL="287338" indent="-287338" eaLnBrk="1" hangingPunct="1">
              <a:buFontTx/>
              <a:buChar char="•"/>
            </a:pPr>
            <a:r>
              <a:rPr lang="de-DE" altLang="es-ES" sz="2000">
                <a:solidFill>
                  <a:srgbClr val="4D4D4D"/>
                </a:solidFill>
              </a:rPr>
              <a:t>Peso adicional </a:t>
            </a:r>
          </a:p>
          <a:p>
            <a:pPr marL="287338" indent="-287338" eaLnBrk="1" hangingPunct="1">
              <a:buFontTx/>
              <a:buChar char="•"/>
            </a:pPr>
            <a:r>
              <a:rPr lang="de-DE" altLang="es-ES" sz="2000">
                <a:solidFill>
                  <a:srgbClr val="4D4D4D"/>
                </a:solidFill>
              </a:rPr>
              <a:t>Problemas de retracción del mortero</a:t>
            </a:r>
          </a:p>
          <a:p>
            <a:pPr marL="287338" indent="-287338" eaLnBrk="1" hangingPunct="1">
              <a:buFontTx/>
              <a:buChar char="•"/>
            </a:pPr>
            <a:r>
              <a:rPr lang="de-DE" altLang="es-ES" sz="2000">
                <a:solidFill>
                  <a:srgbClr val="4D4D4D"/>
                </a:solidFill>
              </a:rPr>
              <a:t>Se debe respetar las juntas del mortero</a:t>
            </a:r>
          </a:p>
          <a:p>
            <a:pPr marL="287338" indent="-287338" eaLnBrk="1" hangingPunct="1">
              <a:buFontTx/>
              <a:buChar char="•"/>
            </a:pPr>
            <a:r>
              <a:rPr lang="de-DE" altLang="es-ES" sz="2000">
                <a:solidFill>
                  <a:srgbClr val="4D4D4D"/>
                </a:solidFill>
              </a:rPr>
              <a:t>Largos tiempos de espera de secado</a:t>
            </a:r>
          </a:p>
          <a:p>
            <a:pPr marL="287338" indent="-287338" eaLnBrk="1" hangingPunct="1">
              <a:buFontTx/>
              <a:buChar char="•"/>
            </a:pPr>
            <a:r>
              <a:rPr lang="de-DE" altLang="es-ES" sz="2000">
                <a:solidFill>
                  <a:srgbClr val="4D4D4D"/>
                </a:solidFill>
              </a:rPr>
              <a:t>Baja resistencia </a:t>
            </a:r>
            <a:r>
              <a:rPr lang="de-DE" altLang="es-ES" sz="2000">
                <a:solidFill>
                  <a:srgbClr val="4D4D4D"/>
                </a:solidFill>
                <a:cs typeface="Arial" charset="0"/>
              </a:rPr>
              <a:t>→ solo apto para viviendas</a:t>
            </a:r>
          </a:p>
          <a:p>
            <a:pPr marL="287338" indent="-287338" eaLnBrk="1" hangingPunct="1">
              <a:buFontTx/>
              <a:buChar char="•"/>
            </a:pPr>
            <a:r>
              <a:rPr lang="de-DE" altLang="es-ES" sz="2000">
                <a:solidFill>
                  <a:srgbClr val="4D4D4D"/>
                </a:solidFill>
              </a:rPr>
              <a:t>Armaduras </a:t>
            </a:r>
          </a:p>
        </p:txBody>
      </p:sp>
      <p:pic>
        <p:nvPicPr>
          <p:cNvPr id="11271" name="Picture 7" descr="sans titre2">
            <a:hlinkClick r:id="rId5" action="ppaction://hlinksldjump"/>
          </p:cNvPr>
          <p:cNvPicPr>
            <a:picLocks noChangeAspect="1" noChangeArrowheads="1"/>
          </p:cNvPicPr>
          <p:nvPr/>
        </p:nvPicPr>
        <p:blipFill>
          <a:blip r:embed="rId6"/>
          <a:srcRect/>
          <a:stretch>
            <a:fillRect/>
          </a:stretch>
        </p:blipFill>
        <p:spPr bwMode="auto">
          <a:xfrm>
            <a:off x="1042988" y="4005263"/>
            <a:ext cx="762000" cy="469900"/>
          </a:xfrm>
          <a:prstGeom prst="rect">
            <a:avLst/>
          </a:prstGeom>
          <a:noFill/>
          <a:ln w="9525">
            <a:solidFill>
              <a:srgbClr val="FE9B03"/>
            </a:solidFill>
            <a:miter lim="800000"/>
            <a:headEnd/>
            <a:tailEnd/>
          </a:ln>
        </p:spPr>
      </p:pic>
      <p:pic>
        <p:nvPicPr>
          <p:cNvPr id="11272" name="Picture 6" descr="C:\Documents and Settings\jviebig\Mis documentos\Logo 2c o. Schrift.jpg"/>
          <p:cNvPicPr>
            <a:picLocks noChangeAspect="1" noChangeArrowheads="1"/>
          </p:cNvPicPr>
          <p:nvPr/>
        </p:nvPicPr>
        <p:blipFill>
          <a:blip r:embed="rId7"/>
          <a:srcRect/>
          <a:stretch>
            <a:fillRect/>
          </a:stretch>
        </p:blipFill>
        <p:spPr bwMode="auto">
          <a:xfrm>
            <a:off x="6500813" y="285750"/>
            <a:ext cx="2060575" cy="1116013"/>
          </a:xfrm>
          <a:prstGeom prst="rect">
            <a:avLst/>
          </a:prstGeom>
          <a:noFill/>
          <a:ln w="9525">
            <a:noFill/>
            <a:miter lim="800000"/>
            <a:headEnd/>
            <a:tailEnd/>
          </a:ln>
        </p:spPr>
      </p:pic>
      <p:sp>
        <p:nvSpPr>
          <p:cNvPr id="11273" name="Text Box 7"/>
          <p:cNvSpPr txBox="1">
            <a:spLocks noChangeArrowheads="1"/>
          </p:cNvSpPr>
          <p:nvPr/>
        </p:nvSpPr>
        <p:spPr bwMode="auto">
          <a:xfrm>
            <a:off x="1331913" y="1557338"/>
            <a:ext cx="6481762" cy="1200150"/>
          </a:xfrm>
          <a:prstGeom prst="rect">
            <a:avLst/>
          </a:prstGeom>
          <a:noFill/>
          <a:ln w="9525">
            <a:noFill/>
            <a:miter lim="800000"/>
            <a:headEnd/>
            <a:tailEnd/>
          </a:ln>
        </p:spPr>
        <p:txBody>
          <a:bodyPr>
            <a:spAutoFit/>
          </a:bodyPr>
          <a:lstStyle/>
          <a:p>
            <a:pPr algn="ctr" eaLnBrk="1" hangingPunct="1">
              <a:spcBef>
                <a:spcPct val="50000"/>
              </a:spcBef>
            </a:pPr>
            <a:r>
              <a:rPr lang="es-ES" altLang="es-ES" sz="3600">
                <a:solidFill>
                  <a:srgbClr val="FF9900"/>
                </a:solidFill>
                <a:latin typeface="Arial Black" pitchFamily="34" charset="0"/>
              </a:rPr>
              <a:t>SISTEMAS CONVENCIONALES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1026" name="Object 3"/>
          <p:cNvGraphicFramePr>
            <a:graphicFrameLocks noChangeAspect="1"/>
          </p:cNvGraphicFramePr>
          <p:nvPr/>
        </p:nvGraphicFramePr>
        <p:xfrm>
          <a:off x="7759700" y="6629400"/>
          <a:ext cx="927100" cy="201613"/>
        </p:xfrm>
        <a:graphic>
          <a:graphicData uri="http://schemas.openxmlformats.org/presentationml/2006/ole">
            <p:oleObj spid="_x0000_s1026" name="Image" r:id="rId4" imgW="1231746" imgH="266385" progId="Photoshop.Image.6">
              <p:embed/>
            </p:oleObj>
          </a:graphicData>
        </a:graphic>
      </p:graphicFrame>
      <p:sp>
        <p:nvSpPr>
          <p:cNvPr id="1028"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sp>
        <p:nvSpPr>
          <p:cNvPr id="1029" name="Text Box 5"/>
          <p:cNvSpPr txBox="1">
            <a:spLocks noChangeArrowheads="1"/>
          </p:cNvSpPr>
          <p:nvPr/>
        </p:nvSpPr>
        <p:spPr bwMode="auto">
          <a:xfrm>
            <a:off x="503238" y="2781300"/>
            <a:ext cx="8640762" cy="3800475"/>
          </a:xfrm>
          <a:prstGeom prst="rect">
            <a:avLst/>
          </a:prstGeom>
          <a:noFill/>
          <a:ln w="9525">
            <a:noFill/>
            <a:miter lim="800000"/>
            <a:headEnd/>
            <a:tailEnd/>
          </a:ln>
        </p:spPr>
        <p:txBody>
          <a:bodyPr>
            <a:spAutoFit/>
          </a:bodyPr>
          <a:lstStyle/>
          <a:p>
            <a:pPr algn="ctr" eaLnBrk="1" hangingPunct="1">
              <a:lnSpc>
                <a:spcPct val="150000"/>
              </a:lnSpc>
              <a:spcBef>
                <a:spcPct val="50000"/>
              </a:spcBef>
              <a:defRPr/>
            </a:pPr>
            <a:endParaRPr lang="es-ES" altLang="es-ES" sz="2000" b="1" dirty="0">
              <a:solidFill>
                <a:srgbClr val="FF9900"/>
              </a:solidFill>
            </a:endParaRPr>
          </a:p>
          <a:p>
            <a:pPr marL="457200" indent="-457200" eaLnBrk="1" hangingPunct="1">
              <a:lnSpc>
                <a:spcPct val="150000"/>
              </a:lnSpc>
              <a:spcBef>
                <a:spcPct val="50000"/>
              </a:spcBef>
              <a:buFontTx/>
              <a:buAutoNum type="arabicPeriod"/>
              <a:defRPr/>
            </a:pPr>
            <a:r>
              <a:rPr lang="es-ES" altLang="es-ES" b="1" dirty="0">
                <a:solidFill>
                  <a:schemeClr val="bg2"/>
                </a:solidFill>
              </a:rPr>
              <a:t>PRESENTACION DE LA EMPRESA SCHLÜTER-SYSTEMS</a:t>
            </a:r>
          </a:p>
          <a:p>
            <a:pPr marL="457200" indent="-457200" eaLnBrk="1" hangingPunct="1">
              <a:lnSpc>
                <a:spcPct val="150000"/>
              </a:lnSpc>
              <a:spcBef>
                <a:spcPct val="50000"/>
              </a:spcBef>
              <a:buFontTx/>
              <a:buAutoNum type="arabicPeriod"/>
              <a:defRPr/>
            </a:pPr>
            <a:r>
              <a:rPr lang="es-ES" altLang="es-ES" b="1" dirty="0">
                <a:solidFill>
                  <a:schemeClr val="bg2"/>
                </a:solidFill>
              </a:rPr>
              <a:t>LA CONSTRUCCION DE PAVIMENTOS FLOTANTES</a:t>
            </a:r>
          </a:p>
          <a:p>
            <a:pPr marL="457200" indent="-457200" eaLnBrk="1" hangingPunct="1">
              <a:lnSpc>
                <a:spcPct val="150000"/>
              </a:lnSpc>
              <a:spcBef>
                <a:spcPct val="50000"/>
              </a:spcBef>
              <a:buFontTx/>
              <a:buAutoNum type="arabicPeriod"/>
              <a:defRPr/>
            </a:pPr>
            <a:r>
              <a:rPr lang="es-ES" altLang="es-ES" b="1" dirty="0">
                <a:solidFill>
                  <a:schemeClr val="bg2"/>
                </a:solidFill>
              </a:rPr>
              <a:t>EL PAVIMENTO DE CERAMICA CLIMATIZADO BEKOTEC-THERM</a:t>
            </a:r>
          </a:p>
          <a:p>
            <a:pPr marL="457200" indent="-457200" eaLnBrk="1" hangingPunct="1">
              <a:lnSpc>
                <a:spcPct val="150000"/>
              </a:lnSpc>
              <a:spcBef>
                <a:spcPct val="50000"/>
              </a:spcBef>
              <a:buFontTx/>
              <a:buAutoNum type="arabicPeriod"/>
              <a:defRPr/>
            </a:pPr>
            <a:r>
              <a:rPr lang="es-ES" altLang="es-ES" b="1" dirty="0">
                <a:solidFill>
                  <a:schemeClr val="bg2"/>
                </a:solidFill>
              </a:rPr>
              <a:t>EJEMPLOS DE APLICACIÓN EN LOS EDIFICIOS SCHLÜTER-SYSTEMS CON CERTIFICACION LEED</a:t>
            </a:r>
          </a:p>
          <a:p>
            <a:pPr marL="457200" indent="-457200" eaLnBrk="1" hangingPunct="1">
              <a:lnSpc>
                <a:spcPct val="150000"/>
              </a:lnSpc>
              <a:spcBef>
                <a:spcPct val="50000"/>
              </a:spcBef>
              <a:buFontTx/>
              <a:buAutoNum type="arabicPeriod"/>
              <a:defRPr/>
            </a:pPr>
            <a:endParaRPr lang="es-ES" altLang="es-ES" sz="2000" b="1" dirty="0">
              <a:solidFill>
                <a:srgbClr val="FF9900"/>
              </a:solidFill>
            </a:endParaRPr>
          </a:p>
        </p:txBody>
      </p:sp>
      <p:pic>
        <p:nvPicPr>
          <p:cNvPr id="1030" name="Picture 6" descr="C:\Documents and Settings\jviebig\Mis documentos\Logo 2c o. Schrift.jpg"/>
          <p:cNvPicPr>
            <a:picLocks noChangeAspect="1" noChangeArrowheads="1"/>
          </p:cNvPicPr>
          <p:nvPr/>
        </p:nvPicPr>
        <p:blipFill>
          <a:blip r:embed="rId5"/>
          <a:srcRect/>
          <a:stretch>
            <a:fillRect/>
          </a:stretch>
        </p:blipFill>
        <p:spPr bwMode="auto">
          <a:xfrm>
            <a:off x="6948488" y="285750"/>
            <a:ext cx="1755775" cy="950913"/>
          </a:xfrm>
          <a:prstGeom prst="rect">
            <a:avLst/>
          </a:prstGeom>
          <a:noFill/>
          <a:ln w="9525">
            <a:noFill/>
            <a:miter lim="800000"/>
            <a:headEnd/>
            <a:tailEnd/>
          </a:ln>
        </p:spPr>
      </p:pic>
      <p:sp>
        <p:nvSpPr>
          <p:cNvPr id="1031" name="7 Rectángulo"/>
          <p:cNvSpPr>
            <a:spLocks noChangeArrowheads="1"/>
          </p:cNvSpPr>
          <p:nvPr/>
        </p:nvSpPr>
        <p:spPr bwMode="auto">
          <a:xfrm>
            <a:off x="611188" y="1628775"/>
            <a:ext cx="7561262" cy="1200150"/>
          </a:xfrm>
          <a:prstGeom prst="rect">
            <a:avLst/>
          </a:prstGeom>
          <a:noFill/>
          <a:ln w="9525">
            <a:noFill/>
            <a:miter lim="800000"/>
            <a:headEnd/>
            <a:tailEnd/>
          </a:ln>
        </p:spPr>
        <p:txBody>
          <a:bodyPr>
            <a:spAutoFit/>
          </a:bodyPr>
          <a:lstStyle/>
          <a:p>
            <a:pPr algn="ctr" eaLnBrk="1" hangingPunct="1">
              <a:lnSpc>
                <a:spcPct val="150000"/>
              </a:lnSpc>
              <a:spcBef>
                <a:spcPct val="50000"/>
              </a:spcBef>
            </a:pPr>
            <a:r>
              <a:rPr lang="es-ES" altLang="es-ES" sz="2400" b="1">
                <a:solidFill>
                  <a:srgbClr val="FF9900"/>
                </a:solidFill>
              </a:rPr>
              <a:t>LA CLIMATIZACION A TRAVES DE PAVIMENTOS ASOCIADOS A EFICIENCIA ENERGETICA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12290" name="Object 3"/>
          <p:cNvGraphicFramePr>
            <a:graphicFrameLocks noChangeAspect="1"/>
          </p:cNvGraphicFramePr>
          <p:nvPr/>
        </p:nvGraphicFramePr>
        <p:xfrm>
          <a:off x="7759700" y="6629400"/>
          <a:ext cx="927100" cy="201613"/>
        </p:xfrm>
        <a:graphic>
          <a:graphicData uri="http://schemas.openxmlformats.org/presentationml/2006/ole">
            <p:oleObj spid="_x0000_s12290" name="Image" r:id="rId4" imgW="1231746" imgH="266385" progId="Photoshop.Image.6">
              <p:embed/>
            </p:oleObj>
          </a:graphicData>
        </a:graphic>
      </p:graphicFrame>
      <p:sp>
        <p:nvSpPr>
          <p:cNvPr id="12292"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sp>
        <p:nvSpPr>
          <p:cNvPr id="12293" name="Text Box 5"/>
          <p:cNvSpPr txBox="1">
            <a:spLocks noChangeArrowheads="1"/>
          </p:cNvSpPr>
          <p:nvPr/>
        </p:nvSpPr>
        <p:spPr bwMode="auto">
          <a:xfrm>
            <a:off x="827088" y="3141663"/>
            <a:ext cx="4291012" cy="461962"/>
          </a:xfrm>
          <a:prstGeom prst="rect">
            <a:avLst/>
          </a:prstGeom>
          <a:noFill/>
          <a:ln w="9525">
            <a:noFill/>
            <a:miter lim="800000"/>
            <a:headEnd/>
            <a:tailEnd/>
          </a:ln>
        </p:spPr>
        <p:txBody>
          <a:bodyPr wrap="none">
            <a:spAutoFit/>
          </a:bodyPr>
          <a:lstStyle/>
          <a:p>
            <a:pPr eaLnBrk="1" hangingPunct="1"/>
            <a:r>
              <a:rPr lang="de-DE" altLang="es-ES" sz="2400" b="1">
                <a:solidFill>
                  <a:srgbClr val="FF9900"/>
                </a:solidFill>
              </a:rPr>
              <a:t>Desventajas de calefacción:</a:t>
            </a:r>
          </a:p>
        </p:txBody>
      </p:sp>
      <p:sp>
        <p:nvSpPr>
          <p:cNvPr id="12294" name="Text Box 6"/>
          <p:cNvSpPr txBox="1">
            <a:spLocks noChangeArrowheads="1"/>
          </p:cNvSpPr>
          <p:nvPr/>
        </p:nvSpPr>
        <p:spPr bwMode="auto">
          <a:xfrm>
            <a:off x="1547813" y="4149725"/>
            <a:ext cx="6629400" cy="1006475"/>
          </a:xfrm>
          <a:prstGeom prst="rect">
            <a:avLst/>
          </a:prstGeom>
          <a:noFill/>
          <a:ln w="9525">
            <a:noFill/>
            <a:miter lim="800000"/>
            <a:headEnd/>
            <a:tailEnd/>
          </a:ln>
        </p:spPr>
        <p:txBody>
          <a:bodyPr>
            <a:spAutoFit/>
          </a:bodyPr>
          <a:lstStyle/>
          <a:p>
            <a:pPr marL="287338" indent="-287338" eaLnBrk="1" hangingPunct="1">
              <a:buFontTx/>
              <a:buChar char="•"/>
            </a:pPr>
            <a:r>
              <a:rPr lang="de-DE" altLang="es-ES" sz="2000">
                <a:solidFill>
                  <a:srgbClr val="4D4D4D"/>
                </a:solidFill>
              </a:rPr>
              <a:t>Reacción lenta a cambios de temperatura </a:t>
            </a:r>
          </a:p>
          <a:p>
            <a:pPr marL="287338" indent="-287338" eaLnBrk="1" hangingPunct="1">
              <a:buFontTx/>
              <a:buChar char="•"/>
            </a:pPr>
            <a:r>
              <a:rPr lang="de-DE" altLang="es-ES" sz="2000">
                <a:solidFill>
                  <a:srgbClr val="4D4D4D"/>
                </a:solidFill>
              </a:rPr>
              <a:t>Altos costes de calefacción por alta temperatura inicial</a:t>
            </a:r>
          </a:p>
          <a:p>
            <a:pPr marL="287338" indent="-287338" eaLnBrk="1" hangingPunct="1">
              <a:buFontTx/>
              <a:buChar char="•"/>
            </a:pPr>
            <a:r>
              <a:rPr lang="de-DE" altLang="es-ES" sz="2000">
                <a:solidFill>
                  <a:srgbClr val="4D4D4D"/>
                </a:solidFill>
              </a:rPr>
              <a:t>No compatible con fuentes energéticas regenerativas</a:t>
            </a:r>
          </a:p>
        </p:txBody>
      </p:sp>
      <p:pic>
        <p:nvPicPr>
          <p:cNvPr id="12295" name="Picture 6" descr="C:\Documents and Settings\jviebig\Mis documentos\Logo 2c o. Schrift.jpg"/>
          <p:cNvPicPr>
            <a:picLocks noChangeAspect="1" noChangeArrowheads="1"/>
          </p:cNvPicPr>
          <p:nvPr/>
        </p:nvPicPr>
        <p:blipFill>
          <a:blip r:embed="rId5"/>
          <a:srcRect/>
          <a:stretch>
            <a:fillRect/>
          </a:stretch>
        </p:blipFill>
        <p:spPr bwMode="auto">
          <a:xfrm>
            <a:off x="6500813" y="285750"/>
            <a:ext cx="2060575" cy="1116013"/>
          </a:xfrm>
          <a:prstGeom prst="rect">
            <a:avLst/>
          </a:prstGeom>
          <a:noFill/>
          <a:ln w="9525">
            <a:noFill/>
            <a:miter lim="800000"/>
            <a:headEnd/>
            <a:tailEnd/>
          </a:ln>
        </p:spPr>
      </p:pic>
      <p:sp>
        <p:nvSpPr>
          <p:cNvPr id="12296" name="Text Box 7"/>
          <p:cNvSpPr txBox="1">
            <a:spLocks noChangeArrowheads="1"/>
          </p:cNvSpPr>
          <p:nvPr/>
        </p:nvSpPr>
        <p:spPr bwMode="auto">
          <a:xfrm>
            <a:off x="611188" y="1773238"/>
            <a:ext cx="7812087" cy="646112"/>
          </a:xfrm>
          <a:prstGeom prst="rect">
            <a:avLst/>
          </a:prstGeom>
          <a:noFill/>
          <a:ln w="9525">
            <a:noFill/>
            <a:miter lim="800000"/>
            <a:headEnd/>
            <a:tailEnd/>
          </a:ln>
        </p:spPr>
        <p:txBody>
          <a:bodyPr>
            <a:spAutoFit/>
          </a:bodyPr>
          <a:lstStyle/>
          <a:p>
            <a:pPr algn="ctr" eaLnBrk="1" hangingPunct="1">
              <a:spcBef>
                <a:spcPct val="50000"/>
              </a:spcBef>
            </a:pPr>
            <a:r>
              <a:rPr lang="es-ES" altLang="es-ES" sz="3600">
                <a:solidFill>
                  <a:srgbClr val="FF9900"/>
                </a:solidFill>
                <a:latin typeface="Arial Black" pitchFamily="34" charset="0"/>
              </a:rPr>
              <a:t>SISTEMAS CONVENCIONALES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13314" name="Object 3"/>
          <p:cNvGraphicFramePr>
            <a:graphicFrameLocks noChangeAspect="1"/>
          </p:cNvGraphicFramePr>
          <p:nvPr/>
        </p:nvGraphicFramePr>
        <p:xfrm>
          <a:off x="7759700" y="6629400"/>
          <a:ext cx="927100" cy="201613"/>
        </p:xfrm>
        <a:graphic>
          <a:graphicData uri="http://schemas.openxmlformats.org/presentationml/2006/ole">
            <p:oleObj spid="_x0000_s13314" name="Image" r:id="rId4" imgW="1231746" imgH="266385" progId="Photoshop.Image.6">
              <p:embed/>
            </p:oleObj>
          </a:graphicData>
        </a:graphic>
      </p:graphicFrame>
      <p:sp>
        <p:nvSpPr>
          <p:cNvPr id="13316"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grpSp>
        <p:nvGrpSpPr>
          <p:cNvPr id="13317" name="Group 5"/>
          <p:cNvGrpSpPr>
            <a:grpSpLocks/>
          </p:cNvGrpSpPr>
          <p:nvPr/>
        </p:nvGrpSpPr>
        <p:grpSpPr bwMode="auto">
          <a:xfrm>
            <a:off x="357188" y="142875"/>
            <a:ext cx="8169275" cy="5989638"/>
            <a:chOff x="-249" y="307"/>
            <a:chExt cx="5146" cy="3773"/>
          </a:xfrm>
        </p:grpSpPr>
        <p:grpSp>
          <p:nvGrpSpPr>
            <p:cNvPr id="13318" name="Group 6"/>
            <p:cNvGrpSpPr>
              <a:grpSpLocks/>
            </p:cNvGrpSpPr>
            <p:nvPr/>
          </p:nvGrpSpPr>
          <p:grpSpPr bwMode="auto">
            <a:xfrm>
              <a:off x="864" y="624"/>
              <a:ext cx="2834" cy="3456"/>
              <a:chOff x="1458" y="624"/>
              <a:chExt cx="2834" cy="3456"/>
            </a:xfrm>
          </p:grpSpPr>
          <p:pic>
            <p:nvPicPr>
              <p:cNvPr id="13321" name="Picture 7"/>
              <p:cNvPicPr>
                <a:picLocks noChangeAspect="1" noChangeArrowheads="1"/>
              </p:cNvPicPr>
              <p:nvPr/>
            </p:nvPicPr>
            <p:blipFill>
              <a:blip r:embed="rId5"/>
              <a:srcRect/>
              <a:stretch>
                <a:fillRect/>
              </a:stretch>
            </p:blipFill>
            <p:spPr bwMode="auto">
              <a:xfrm>
                <a:off x="1458" y="624"/>
                <a:ext cx="2832" cy="2314"/>
              </a:xfrm>
              <a:prstGeom prst="rect">
                <a:avLst/>
              </a:prstGeom>
              <a:noFill/>
              <a:ln w="12700">
                <a:solidFill>
                  <a:srgbClr val="FF9900"/>
                </a:solidFill>
                <a:miter lim="800000"/>
                <a:headEnd/>
                <a:tailEnd/>
              </a:ln>
            </p:spPr>
          </p:pic>
          <p:pic>
            <p:nvPicPr>
              <p:cNvPr id="13322" name="Picture 8"/>
              <p:cNvPicPr>
                <a:picLocks noChangeAspect="1" noChangeArrowheads="1"/>
              </p:cNvPicPr>
              <p:nvPr/>
            </p:nvPicPr>
            <p:blipFill>
              <a:blip r:embed="rId6"/>
              <a:srcRect/>
              <a:stretch>
                <a:fillRect/>
              </a:stretch>
            </p:blipFill>
            <p:spPr bwMode="auto">
              <a:xfrm>
                <a:off x="2880" y="2940"/>
                <a:ext cx="1412" cy="1140"/>
              </a:xfrm>
              <a:prstGeom prst="rect">
                <a:avLst/>
              </a:prstGeom>
              <a:noFill/>
              <a:ln w="12700">
                <a:solidFill>
                  <a:srgbClr val="FF9900"/>
                </a:solidFill>
                <a:miter lim="800000"/>
                <a:headEnd/>
                <a:tailEnd/>
              </a:ln>
            </p:spPr>
          </p:pic>
          <p:pic>
            <p:nvPicPr>
              <p:cNvPr id="13323" name="Picture 9"/>
              <p:cNvPicPr>
                <a:picLocks noChangeAspect="1" noChangeArrowheads="1"/>
              </p:cNvPicPr>
              <p:nvPr/>
            </p:nvPicPr>
            <p:blipFill>
              <a:blip r:embed="rId7"/>
              <a:srcRect/>
              <a:stretch>
                <a:fillRect/>
              </a:stretch>
            </p:blipFill>
            <p:spPr bwMode="auto">
              <a:xfrm>
                <a:off x="1460" y="2941"/>
                <a:ext cx="1420" cy="1139"/>
              </a:xfrm>
              <a:prstGeom prst="rect">
                <a:avLst/>
              </a:prstGeom>
              <a:noFill/>
              <a:ln w="12700">
                <a:solidFill>
                  <a:srgbClr val="FF9900"/>
                </a:solidFill>
                <a:miter lim="800000"/>
                <a:headEnd/>
                <a:tailEnd/>
              </a:ln>
            </p:spPr>
          </p:pic>
        </p:grpSp>
        <p:sp>
          <p:nvSpPr>
            <p:cNvPr id="13319" name="Text Box 10"/>
            <p:cNvSpPr txBox="1">
              <a:spLocks noChangeArrowheads="1"/>
            </p:cNvSpPr>
            <p:nvPr/>
          </p:nvSpPr>
          <p:spPr bwMode="auto">
            <a:xfrm>
              <a:off x="-249" y="307"/>
              <a:ext cx="5146" cy="271"/>
            </a:xfrm>
            <a:prstGeom prst="rect">
              <a:avLst/>
            </a:prstGeom>
            <a:noFill/>
            <a:ln w="9525">
              <a:noFill/>
              <a:miter lim="800000"/>
              <a:headEnd/>
              <a:tailEnd/>
            </a:ln>
          </p:spPr>
          <p:txBody>
            <a:bodyPr wrap="none">
              <a:spAutoFit/>
            </a:bodyPr>
            <a:lstStyle/>
            <a:p>
              <a:pPr eaLnBrk="1" hangingPunct="1"/>
              <a:r>
                <a:rPr lang="de-DE" altLang="es-ES" sz="2200" b="1">
                  <a:solidFill>
                    <a:srgbClr val="FF9900"/>
                  </a:solidFill>
                </a:rPr>
                <a:t>BEKOTEC-THERM – El Pavimento de Cerámica Climatizado</a:t>
              </a:r>
            </a:p>
          </p:txBody>
        </p:sp>
        <p:sp>
          <p:nvSpPr>
            <p:cNvPr id="13320" name="Text Box 11"/>
            <p:cNvSpPr txBox="1">
              <a:spLocks noChangeArrowheads="1"/>
            </p:cNvSpPr>
            <p:nvPr/>
          </p:nvSpPr>
          <p:spPr bwMode="auto">
            <a:xfrm>
              <a:off x="2688" y="2578"/>
              <a:ext cx="979" cy="213"/>
            </a:xfrm>
            <a:prstGeom prst="rect">
              <a:avLst/>
            </a:prstGeom>
            <a:noFill/>
            <a:ln w="9525">
              <a:noFill/>
              <a:miter lim="800000"/>
              <a:headEnd/>
              <a:tailEnd/>
            </a:ln>
          </p:spPr>
          <p:txBody>
            <a:bodyPr wrap="none">
              <a:spAutoFit/>
            </a:bodyPr>
            <a:lstStyle/>
            <a:p>
              <a:pPr eaLnBrk="1" hangingPunct="1"/>
              <a:r>
                <a:rPr lang="de-DE" altLang="es-ES" sz="1600">
                  <a:solidFill>
                    <a:srgbClr val="FF9900"/>
                  </a:solidFill>
                  <a:latin typeface="Monotype Corsiva" pitchFamily="66" charset="0"/>
                </a:rPr>
                <a:t>Para sentirse bién </a:t>
              </a:r>
              <a:endParaRPr lang="de-DE" altLang="es-ES" sz="3200">
                <a:solidFill>
                  <a:srgbClr val="FF9900"/>
                </a:solidFill>
                <a:latin typeface="Monotype Corsiva" pitchFamily="66" charset="0"/>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a:hlinkClick r:id="rId2" action="ppaction://hlinkpres?slideindex=1&amp;slidetitle=Folie 1"/>
          </p:cNvPr>
          <p:cNvPicPr>
            <a:picLocks noChangeAspect="1" noChangeArrowheads="1"/>
          </p:cNvPicPr>
          <p:nvPr/>
        </p:nvPicPr>
        <p:blipFill>
          <a:blip r:embed="rId3">
            <a:lum bright="-6000" contrast="-12000"/>
          </a:blip>
          <a:srcRect/>
          <a:stretch>
            <a:fillRect/>
          </a:stretch>
        </p:blipFill>
        <p:spPr bwMode="auto">
          <a:xfrm>
            <a:off x="1428750" y="1285875"/>
            <a:ext cx="4830763" cy="5081588"/>
          </a:xfrm>
          <a:prstGeom prst="rect">
            <a:avLst/>
          </a:prstGeom>
          <a:noFill/>
          <a:ln w="12700">
            <a:solidFill>
              <a:srgbClr val="FF9900"/>
            </a:solidFill>
            <a:miter lim="800000"/>
            <a:headEnd/>
            <a:tailEnd/>
          </a:ln>
        </p:spPr>
      </p:pic>
      <p:sp>
        <p:nvSpPr>
          <p:cNvPr id="29699" name="Text Box 8"/>
          <p:cNvSpPr txBox="1">
            <a:spLocks noChangeArrowheads="1"/>
          </p:cNvSpPr>
          <p:nvPr/>
        </p:nvSpPr>
        <p:spPr bwMode="auto">
          <a:xfrm>
            <a:off x="2081213" y="188913"/>
            <a:ext cx="5170487" cy="519112"/>
          </a:xfrm>
          <a:prstGeom prst="rect">
            <a:avLst/>
          </a:prstGeom>
          <a:noFill/>
          <a:ln w="9525">
            <a:noFill/>
            <a:miter lim="800000"/>
            <a:headEnd/>
            <a:tailEnd/>
          </a:ln>
        </p:spPr>
        <p:txBody>
          <a:bodyPr wrap="none">
            <a:spAutoFit/>
          </a:bodyPr>
          <a:lstStyle/>
          <a:p>
            <a:pPr eaLnBrk="1" hangingPunct="1"/>
            <a:r>
              <a:rPr lang="en-US" altLang="es-ES" sz="2800" b="1">
                <a:solidFill>
                  <a:schemeClr val="bg1"/>
                </a:solidFill>
              </a:rPr>
              <a:t>System - Technik der Zukunft</a:t>
            </a:r>
            <a:endParaRPr lang="de-DE" altLang="es-ES" sz="2800" b="1">
              <a:solidFill>
                <a:schemeClr val="bg1"/>
              </a:solidFill>
            </a:endParaRPr>
          </a:p>
        </p:txBody>
      </p:sp>
      <p:sp>
        <p:nvSpPr>
          <p:cNvPr id="29700" name="Text Box 3"/>
          <p:cNvSpPr txBox="1">
            <a:spLocks noChangeArrowheads="1"/>
          </p:cNvSpPr>
          <p:nvPr/>
        </p:nvSpPr>
        <p:spPr bwMode="auto">
          <a:xfrm>
            <a:off x="3059113" y="188913"/>
            <a:ext cx="3025775" cy="954087"/>
          </a:xfrm>
          <a:prstGeom prst="rect">
            <a:avLst/>
          </a:prstGeom>
          <a:noFill/>
          <a:ln w="9525">
            <a:noFill/>
            <a:miter lim="800000"/>
            <a:headEnd/>
            <a:tailEnd/>
          </a:ln>
        </p:spPr>
        <p:txBody>
          <a:bodyPr>
            <a:spAutoFit/>
          </a:bodyPr>
          <a:lstStyle/>
          <a:p>
            <a:pPr algn="ctr" eaLnBrk="1" hangingPunct="1">
              <a:spcBef>
                <a:spcPct val="50000"/>
              </a:spcBef>
            </a:pPr>
            <a:r>
              <a:rPr lang="de-DE" altLang="es-ES" sz="2800" b="1">
                <a:solidFill>
                  <a:schemeClr val="bg2"/>
                </a:solidFill>
              </a:rPr>
              <a:t>La técnica del futuro</a:t>
            </a:r>
          </a:p>
        </p:txBody>
      </p:sp>
      <p:pic>
        <p:nvPicPr>
          <p:cNvPr id="29701" name="Picture 6" descr="C:\Documents and Settings\jviebig\Mis documentos\Logo 2c o. Schrift.jpg"/>
          <p:cNvPicPr>
            <a:picLocks noChangeAspect="1" noChangeArrowheads="1"/>
          </p:cNvPicPr>
          <p:nvPr/>
        </p:nvPicPr>
        <p:blipFill>
          <a:blip r:embed="rId4"/>
          <a:srcRect/>
          <a:stretch>
            <a:fillRect/>
          </a:stretch>
        </p:blipFill>
        <p:spPr bwMode="auto">
          <a:xfrm>
            <a:off x="6500813" y="285750"/>
            <a:ext cx="2060575" cy="1116013"/>
          </a:xfrm>
          <a:prstGeom prst="rect">
            <a:avLst/>
          </a:prstGeom>
          <a:noFill/>
          <a:ln w="9525">
            <a:noFill/>
            <a:miter lim="800000"/>
            <a:headEnd/>
            <a:tailEnd/>
          </a:ln>
        </p:spPr>
      </p:pic>
      <p:sp>
        <p:nvSpPr>
          <p:cNvPr id="29702"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sp>
        <p:nvSpPr>
          <p:cNvPr id="29703"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29704" name="Picture 7"/>
          <p:cNvPicPr>
            <a:picLocks noChangeAspect="1" noChangeArrowheads="1"/>
          </p:cNvPicPr>
          <p:nvPr/>
        </p:nvPicPr>
        <p:blipFill>
          <a:blip r:embed="rId5"/>
          <a:srcRect/>
          <a:stretch>
            <a:fillRect/>
          </a:stretch>
        </p:blipFill>
        <p:spPr bwMode="auto">
          <a:xfrm>
            <a:off x="7759700" y="6629400"/>
            <a:ext cx="927100" cy="201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Line 2"/>
          <p:cNvSpPr>
            <a:spLocks noChangeShapeType="1"/>
          </p:cNvSpPr>
          <p:nvPr/>
        </p:nvSpPr>
        <p:spPr bwMode="auto">
          <a:xfrm>
            <a:off x="304800" y="6500813"/>
            <a:ext cx="8534400" cy="0"/>
          </a:xfrm>
          <a:prstGeom prst="line">
            <a:avLst/>
          </a:prstGeom>
          <a:noFill/>
          <a:ln w="28575">
            <a:solidFill>
              <a:srgbClr val="FF6600"/>
            </a:solidFill>
            <a:round/>
            <a:headEnd/>
            <a:tailEnd/>
          </a:ln>
        </p:spPr>
        <p:txBody>
          <a:bodyPr/>
          <a:lstStyle/>
          <a:p>
            <a:endParaRPr lang="es-ES"/>
          </a:p>
        </p:txBody>
      </p:sp>
      <p:graphicFrame>
        <p:nvGraphicFramePr>
          <p:cNvPr id="14338" name="Object 3"/>
          <p:cNvGraphicFramePr>
            <a:graphicFrameLocks noChangeAspect="1"/>
          </p:cNvGraphicFramePr>
          <p:nvPr/>
        </p:nvGraphicFramePr>
        <p:xfrm>
          <a:off x="7759700" y="6629400"/>
          <a:ext cx="927100" cy="201613"/>
        </p:xfrm>
        <a:graphic>
          <a:graphicData uri="http://schemas.openxmlformats.org/presentationml/2006/ole">
            <p:oleObj spid="_x0000_s14338" name="Image" r:id="rId4" imgW="1231746" imgH="266385" progId="Photoshop.Image.6">
              <p:embed/>
            </p:oleObj>
          </a:graphicData>
        </a:graphic>
      </p:graphicFrame>
      <p:sp>
        <p:nvSpPr>
          <p:cNvPr id="14340"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14341" name="Picture 6" descr="Skizze 15"/>
          <p:cNvPicPr>
            <a:picLocks noChangeAspect="1" noChangeArrowheads="1"/>
          </p:cNvPicPr>
          <p:nvPr/>
        </p:nvPicPr>
        <p:blipFill>
          <a:blip r:embed="rId5"/>
          <a:srcRect/>
          <a:stretch>
            <a:fillRect/>
          </a:stretch>
        </p:blipFill>
        <p:spPr bwMode="auto">
          <a:xfrm>
            <a:off x="179388" y="2924175"/>
            <a:ext cx="8610600" cy="3352800"/>
          </a:xfrm>
          <a:prstGeom prst="rect">
            <a:avLst/>
          </a:prstGeom>
          <a:noFill/>
          <a:ln w="9525">
            <a:solidFill>
              <a:srgbClr val="FF9933"/>
            </a:solidFill>
            <a:miter lim="800000"/>
            <a:headEnd/>
            <a:tailEnd/>
          </a:ln>
        </p:spPr>
      </p:pic>
      <p:sp>
        <p:nvSpPr>
          <p:cNvPr id="14342" name="Text Box 7"/>
          <p:cNvSpPr txBox="1">
            <a:spLocks noChangeArrowheads="1"/>
          </p:cNvSpPr>
          <p:nvPr/>
        </p:nvSpPr>
        <p:spPr bwMode="auto">
          <a:xfrm>
            <a:off x="250825" y="1484313"/>
            <a:ext cx="8429625" cy="1200150"/>
          </a:xfrm>
          <a:prstGeom prst="rect">
            <a:avLst/>
          </a:prstGeom>
          <a:noFill/>
          <a:ln w="9525">
            <a:noFill/>
            <a:miter lim="800000"/>
            <a:headEnd/>
            <a:tailEnd/>
          </a:ln>
        </p:spPr>
        <p:txBody>
          <a:bodyPr>
            <a:spAutoFit/>
          </a:bodyPr>
          <a:lstStyle/>
          <a:p>
            <a:pPr eaLnBrk="1" hangingPunct="1">
              <a:spcBef>
                <a:spcPct val="50000"/>
              </a:spcBef>
            </a:pPr>
            <a:r>
              <a:rPr lang="es-ES" altLang="es-ES" sz="3600">
                <a:solidFill>
                  <a:srgbClr val="FF9900"/>
                </a:solidFill>
                <a:latin typeface="Arial Black" pitchFamily="34" charset="0"/>
              </a:rPr>
              <a:t>SISTEMA BEKOTEC</a:t>
            </a:r>
          </a:p>
          <a:p>
            <a:pPr eaLnBrk="1" hangingPunct="1">
              <a:spcBef>
                <a:spcPct val="50000"/>
              </a:spcBef>
            </a:pPr>
            <a:r>
              <a:rPr lang="es-ES" altLang="es-ES" sz="2400">
                <a:solidFill>
                  <a:srgbClr val="FF9900"/>
                </a:solidFill>
                <a:latin typeface="Arial Black" pitchFamily="34" charset="0"/>
              </a:rPr>
              <a:t>PAVIMENTOS FLOTANTES SIN DESPERFECTOS:</a:t>
            </a:r>
          </a:p>
        </p:txBody>
      </p:sp>
      <p:pic>
        <p:nvPicPr>
          <p:cNvPr id="14343" name="Picture 6" descr="C:\Documents and Settings\jviebig\Mis documentos\Logo 2c o. Schrift.jpg"/>
          <p:cNvPicPr>
            <a:picLocks noChangeAspect="1" noChangeArrowheads="1"/>
          </p:cNvPicPr>
          <p:nvPr/>
        </p:nvPicPr>
        <p:blipFill>
          <a:blip r:embed="rId6"/>
          <a:srcRect/>
          <a:stretch>
            <a:fillRect/>
          </a:stretch>
        </p:blipFill>
        <p:spPr bwMode="auto">
          <a:xfrm>
            <a:off x="6715125" y="214313"/>
            <a:ext cx="2060575" cy="1116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676775" y="3308350"/>
            <a:ext cx="193675" cy="771525"/>
          </a:xfrm>
          <a:prstGeom prst="rect">
            <a:avLst/>
          </a:prstGeom>
          <a:noFill/>
          <a:ln w="9525">
            <a:solidFill>
              <a:srgbClr val="5F5F5F"/>
            </a:solidFill>
            <a:miter lim="800000"/>
            <a:headEnd/>
            <a:tailEnd/>
          </a:ln>
        </p:spPr>
        <p:txBody>
          <a:bodyPr wrap="none">
            <a:spAutoFit/>
          </a:bodyPr>
          <a:lstStyle/>
          <a:p>
            <a:pPr eaLnBrk="1" hangingPunct="1"/>
            <a:endParaRPr lang="es-ES" altLang="es-ES" sz="4400">
              <a:solidFill>
                <a:srgbClr val="4D4D4D"/>
              </a:solidFill>
            </a:endParaRPr>
          </a:p>
        </p:txBody>
      </p:sp>
      <p:pic>
        <p:nvPicPr>
          <p:cNvPr id="30723" name="Picture 3" descr="IMG_1902"/>
          <p:cNvPicPr>
            <a:picLocks noChangeAspect="1" noChangeArrowheads="1"/>
          </p:cNvPicPr>
          <p:nvPr/>
        </p:nvPicPr>
        <p:blipFill>
          <a:blip r:embed="rId2">
            <a:lum bright="24000"/>
          </a:blip>
          <a:srcRect r="6" b="-6"/>
          <a:stretch>
            <a:fillRect/>
          </a:stretch>
        </p:blipFill>
        <p:spPr bwMode="auto">
          <a:xfrm>
            <a:off x="1749425" y="1744663"/>
            <a:ext cx="5545138" cy="4032250"/>
          </a:xfrm>
          <a:prstGeom prst="rect">
            <a:avLst/>
          </a:prstGeom>
          <a:noFill/>
          <a:ln w="9525">
            <a:solidFill>
              <a:srgbClr val="5F5F5F"/>
            </a:solidFill>
            <a:miter lim="800000"/>
            <a:headEnd/>
            <a:tailEnd/>
          </a:ln>
        </p:spPr>
      </p:pic>
      <p:sp>
        <p:nvSpPr>
          <p:cNvPr id="63492" name="AutoShape 4"/>
          <p:cNvSpPr>
            <a:spLocks noChangeArrowheads="1"/>
          </p:cNvSpPr>
          <p:nvPr/>
        </p:nvSpPr>
        <p:spPr bwMode="auto">
          <a:xfrm rot="-2700000">
            <a:off x="2397125" y="3184525"/>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493" name="AutoShape 5"/>
          <p:cNvSpPr>
            <a:spLocks noChangeArrowheads="1"/>
          </p:cNvSpPr>
          <p:nvPr/>
        </p:nvSpPr>
        <p:spPr bwMode="auto">
          <a:xfrm rot="-2700000">
            <a:off x="2901950" y="2667000"/>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494" name="AutoShape 6"/>
          <p:cNvSpPr>
            <a:spLocks noChangeArrowheads="1"/>
          </p:cNvSpPr>
          <p:nvPr/>
        </p:nvSpPr>
        <p:spPr bwMode="auto">
          <a:xfrm rot="-2700000">
            <a:off x="3405188" y="2149475"/>
            <a:ext cx="719137"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495" name="AutoShape 7"/>
          <p:cNvSpPr>
            <a:spLocks noChangeArrowheads="1"/>
          </p:cNvSpPr>
          <p:nvPr/>
        </p:nvSpPr>
        <p:spPr bwMode="auto">
          <a:xfrm rot="-2700000">
            <a:off x="1893888" y="2667000"/>
            <a:ext cx="719137"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496" name="AutoShape 8"/>
          <p:cNvSpPr>
            <a:spLocks noChangeArrowheads="1"/>
          </p:cNvSpPr>
          <p:nvPr/>
        </p:nvSpPr>
        <p:spPr bwMode="auto">
          <a:xfrm rot="-2700000">
            <a:off x="2398713" y="2147888"/>
            <a:ext cx="719137"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497" name="AutoShape 9"/>
          <p:cNvSpPr>
            <a:spLocks noChangeArrowheads="1"/>
          </p:cNvSpPr>
          <p:nvPr/>
        </p:nvSpPr>
        <p:spPr bwMode="auto">
          <a:xfrm rot="-2700000">
            <a:off x="2901950" y="1644650"/>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498" name="AutoShape 10"/>
          <p:cNvSpPr>
            <a:spLocks noChangeArrowheads="1"/>
          </p:cNvSpPr>
          <p:nvPr/>
        </p:nvSpPr>
        <p:spPr bwMode="auto">
          <a:xfrm rot="-2700000">
            <a:off x="4429125" y="3155950"/>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499" name="AutoShape 11"/>
          <p:cNvSpPr>
            <a:spLocks noChangeArrowheads="1"/>
          </p:cNvSpPr>
          <p:nvPr/>
        </p:nvSpPr>
        <p:spPr bwMode="auto">
          <a:xfrm rot="-2700000">
            <a:off x="4933950" y="2638425"/>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00" name="AutoShape 12"/>
          <p:cNvSpPr>
            <a:spLocks noChangeArrowheads="1"/>
          </p:cNvSpPr>
          <p:nvPr/>
        </p:nvSpPr>
        <p:spPr bwMode="auto">
          <a:xfrm rot="-2700000">
            <a:off x="5437188" y="2120900"/>
            <a:ext cx="719137"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01" name="AutoShape 13"/>
          <p:cNvSpPr>
            <a:spLocks noChangeArrowheads="1"/>
          </p:cNvSpPr>
          <p:nvPr/>
        </p:nvSpPr>
        <p:spPr bwMode="auto">
          <a:xfrm rot="-2700000">
            <a:off x="3925888" y="2638425"/>
            <a:ext cx="719137"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02" name="AutoShape 14"/>
          <p:cNvSpPr>
            <a:spLocks noChangeArrowheads="1"/>
          </p:cNvSpPr>
          <p:nvPr/>
        </p:nvSpPr>
        <p:spPr bwMode="auto">
          <a:xfrm rot="-2700000">
            <a:off x="4430713" y="2119313"/>
            <a:ext cx="719137"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03" name="AutoShape 15"/>
          <p:cNvSpPr>
            <a:spLocks noChangeArrowheads="1"/>
          </p:cNvSpPr>
          <p:nvPr/>
        </p:nvSpPr>
        <p:spPr bwMode="auto">
          <a:xfrm rot="-2700000">
            <a:off x="4933950" y="1616075"/>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04" name="AutoShape 16"/>
          <p:cNvSpPr>
            <a:spLocks noChangeArrowheads="1"/>
          </p:cNvSpPr>
          <p:nvPr/>
        </p:nvSpPr>
        <p:spPr bwMode="auto">
          <a:xfrm rot="-2700000">
            <a:off x="2916238" y="4710113"/>
            <a:ext cx="719137"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05" name="AutoShape 17"/>
          <p:cNvSpPr>
            <a:spLocks noChangeArrowheads="1"/>
          </p:cNvSpPr>
          <p:nvPr/>
        </p:nvSpPr>
        <p:spPr bwMode="auto">
          <a:xfrm rot="-2700000">
            <a:off x="3421063" y="4192588"/>
            <a:ext cx="719137"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06" name="AutoShape 18"/>
          <p:cNvSpPr>
            <a:spLocks noChangeArrowheads="1"/>
          </p:cNvSpPr>
          <p:nvPr/>
        </p:nvSpPr>
        <p:spPr bwMode="auto">
          <a:xfrm rot="-2700000">
            <a:off x="3924300" y="3675063"/>
            <a:ext cx="719138"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07" name="AutoShape 19"/>
          <p:cNvSpPr>
            <a:spLocks noChangeArrowheads="1"/>
          </p:cNvSpPr>
          <p:nvPr/>
        </p:nvSpPr>
        <p:spPr bwMode="auto">
          <a:xfrm rot="-2700000">
            <a:off x="2413000" y="4192588"/>
            <a:ext cx="719138"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08" name="AutoShape 20"/>
          <p:cNvSpPr>
            <a:spLocks noChangeArrowheads="1"/>
          </p:cNvSpPr>
          <p:nvPr/>
        </p:nvSpPr>
        <p:spPr bwMode="auto">
          <a:xfrm rot="-2700000">
            <a:off x="2917825" y="3673475"/>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09" name="AutoShape 21"/>
          <p:cNvSpPr>
            <a:spLocks noChangeArrowheads="1"/>
          </p:cNvSpPr>
          <p:nvPr/>
        </p:nvSpPr>
        <p:spPr bwMode="auto">
          <a:xfrm rot="-2700000">
            <a:off x="3421063" y="3155950"/>
            <a:ext cx="719137"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10" name="AutoShape 22"/>
          <p:cNvSpPr>
            <a:spLocks noChangeArrowheads="1"/>
          </p:cNvSpPr>
          <p:nvPr/>
        </p:nvSpPr>
        <p:spPr bwMode="auto">
          <a:xfrm rot="-2700000">
            <a:off x="5940425" y="3673475"/>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11" name="AutoShape 23"/>
          <p:cNvSpPr>
            <a:spLocks noChangeArrowheads="1"/>
          </p:cNvSpPr>
          <p:nvPr/>
        </p:nvSpPr>
        <p:spPr bwMode="auto">
          <a:xfrm rot="-2700000">
            <a:off x="6445250" y="3155950"/>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12" name="AutoShape 24"/>
          <p:cNvSpPr>
            <a:spLocks noChangeArrowheads="1"/>
          </p:cNvSpPr>
          <p:nvPr/>
        </p:nvSpPr>
        <p:spPr bwMode="auto">
          <a:xfrm rot="-2700000">
            <a:off x="6948488" y="2638425"/>
            <a:ext cx="719137"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13" name="AutoShape 25"/>
          <p:cNvSpPr>
            <a:spLocks noChangeArrowheads="1"/>
          </p:cNvSpPr>
          <p:nvPr/>
        </p:nvSpPr>
        <p:spPr bwMode="auto">
          <a:xfrm rot="-2700000">
            <a:off x="5437188" y="3162300"/>
            <a:ext cx="719137"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14" name="AutoShape 26"/>
          <p:cNvSpPr>
            <a:spLocks noChangeArrowheads="1"/>
          </p:cNvSpPr>
          <p:nvPr/>
        </p:nvSpPr>
        <p:spPr bwMode="auto">
          <a:xfrm rot="-2700000">
            <a:off x="5942013" y="2636838"/>
            <a:ext cx="719137"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15" name="AutoShape 27"/>
          <p:cNvSpPr>
            <a:spLocks noChangeArrowheads="1"/>
          </p:cNvSpPr>
          <p:nvPr/>
        </p:nvSpPr>
        <p:spPr bwMode="auto">
          <a:xfrm rot="-2700000">
            <a:off x="6443663" y="2133600"/>
            <a:ext cx="719137"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16" name="AutoShape 28"/>
          <p:cNvSpPr>
            <a:spLocks noChangeArrowheads="1"/>
          </p:cNvSpPr>
          <p:nvPr/>
        </p:nvSpPr>
        <p:spPr bwMode="auto">
          <a:xfrm rot="-2700000">
            <a:off x="4413250" y="5229225"/>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17" name="AutoShape 29"/>
          <p:cNvSpPr>
            <a:spLocks noChangeArrowheads="1"/>
          </p:cNvSpPr>
          <p:nvPr/>
        </p:nvSpPr>
        <p:spPr bwMode="auto">
          <a:xfrm rot="-2700000">
            <a:off x="4918075" y="4711700"/>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18" name="AutoShape 30"/>
          <p:cNvSpPr>
            <a:spLocks noChangeArrowheads="1"/>
          </p:cNvSpPr>
          <p:nvPr/>
        </p:nvSpPr>
        <p:spPr bwMode="auto">
          <a:xfrm rot="-2700000">
            <a:off x="5427663" y="4187825"/>
            <a:ext cx="719137"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19" name="AutoShape 31"/>
          <p:cNvSpPr>
            <a:spLocks noChangeArrowheads="1"/>
          </p:cNvSpPr>
          <p:nvPr/>
        </p:nvSpPr>
        <p:spPr bwMode="auto">
          <a:xfrm rot="-2700000">
            <a:off x="3910013" y="4711700"/>
            <a:ext cx="719137"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20" name="AutoShape 32"/>
          <p:cNvSpPr>
            <a:spLocks noChangeArrowheads="1"/>
          </p:cNvSpPr>
          <p:nvPr/>
        </p:nvSpPr>
        <p:spPr bwMode="auto">
          <a:xfrm rot="-2700000">
            <a:off x="4414838" y="4192588"/>
            <a:ext cx="719137"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21" name="AutoShape 33"/>
          <p:cNvSpPr>
            <a:spLocks noChangeArrowheads="1"/>
          </p:cNvSpPr>
          <p:nvPr/>
        </p:nvSpPr>
        <p:spPr bwMode="auto">
          <a:xfrm rot="-2700000">
            <a:off x="4918075" y="3675063"/>
            <a:ext cx="719138"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22" name="AutoShape 34"/>
          <p:cNvSpPr>
            <a:spLocks noChangeArrowheads="1"/>
          </p:cNvSpPr>
          <p:nvPr/>
        </p:nvSpPr>
        <p:spPr bwMode="auto">
          <a:xfrm rot="-2700000">
            <a:off x="6442075" y="5230813"/>
            <a:ext cx="719138" cy="719137"/>
          </a:xfrm>
          <a:prstGeom prst="roundRect">
            <a:avLst>
              <a:gd name="adj" fmla="val 16667"/>
            </a:avLst>
          </a:prstGeom>
          <a:noFill/>
          <a:ln w="9525">
            <a:solidFill>
              <a:srgbClr val="5F5F5F"/>
            </a:solidFill>
            <a:round/>
            <a:headEnd/>
            <a:tailEnd/>
          </a:ln>
        </p:spPr>
        <p:txBody>
          <a:bodyPr wrap="none" anchor="ctr"/>
          <a:lstStyle/>
          <a:p>
            <a:pPr algn="ctr" eaLnBrk="1" hangingPunct="1"/>
            <a:endParaRPr lang="es-ES" altLang="es-ES">
              <a:solidFill>
                <a:srgbClr val="4D4D4D"/>
              </a:solidFill>
            </a:endParaRPr>
          </a:p>
        </p:txBody>
      </p:sp>
      <p:sp>
        <p:nvSpPr>
          <p:cNvPr id="63523" name="AutoShape 35"/>
          <p:cNvSpPr>
            <a:spLocks noChangeArrowheads="1"/>
          </p:cNvSpPr>
          <p:nvPr/>
        </p:nvSpPr>
        <p:spPr bwMode="auto">
          <a:xfrm rot="-2700000">
            <a:off x="6945313" y="4713288"/>
            <a:ext cx="719137"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24" name="AutoShape 36"/>
          <p:cNvSpPr>
            <a:spLocks noChangeArrowheads="1"/>
          </p:cNvSpPr>
          <p:nvPr/>
        </p:nvSpPr>
        <p:spPr bwMode="auto">
          <a:xfrm rot="-2700000">
            <a:off x="5434013" y="5230813"/>
            <a:ext cx="719137"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25" name="AutoShape 37"/>
          <p:cNvSpPr>
            <a:spLocks noChangeArrowheads="1"/>
          </p:cNvSpPr>
          <p:nvPr/>
        </p:nvSpPr>
        <p:spPr bwMode="auto">
          <a:xfrm rot="-2700000">
            <a:off x="5938838" y="4711700"/>
            <a:ext cx="719137"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26" name="AutoShape 38"/>
          <p:cNvSpPr>
            <a:spLocks noChangeArrowheads="1"/>
          </p:cNvSpPr>
          <p:nvPr/>
        </p:nvSpPr>
        <p:spPr bwMode="auto">
          <a:xfrm rot="-2700000">
            <a:off x="6442075" y="4194175"/>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27" name="AutoShape 39"/>
          <p:cNvSpPr>
            <a:spLocks noChangeArrowheads="1"/>
          </p:cNvSpPr>
          <p:nvPr/>
        </p:nvSpPr>
        <p:spPr bwMode="auto">
          <a:xfrm rot="-2700000">
            <a:off x="2397125" y="5210175"/>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28" name="AutoShape 40"/>
          <p:cNvSpPr>
            <a:spLocks noChangeArrowheads="1"/>
          </p:cNvSpPr>
          <p:nvPr/>
        </p:nvSpPr>
        <p:spPr bwMode="auto">
          <a:xfrm rot="-2700000">
            <a:off x="1390650" y="5208588"/>
            <a:ext cx="719138"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29" name="AutoShape 41"/>
          <p:cNvSpPr>
            <a:spLocks noChangeArrowheads="1"/>
          </p:cNvSpPr>
          <p:nvPr/>
        </p:nvSpPr>
        <p:spPr bwMode="auto">
          <a:xfrm rot="-2700000">
            <a:off x="1893888" y="4691063"/>
            <a:ext cx="719137"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30" name="AutoShape 42"/>
          <p:cNvSpPr>
            <a:spLocks noChangeArrowheads="1"/>
          </p:cNvSpPr>
          <p:nvPr/>
        </p:nvSpPr>
        <p:spPr bwMode="auto">
          <a:xfrm rot="-2700000">
            <a:off x="1377950" y="4208463"/>
            <a:ext cx="719138"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31" name="AutoShape 43"/>
          <p:cNvSpPr>
            <a:spLocks noChangeArrowheads="1"/>
          </p:cNvSpPr>
          <p:nvPr/>
        </p:nvSpPr>
        <p:spPr bwMode="auto">
          <a:xfrm rot="-2700000">
            <a:off x="1881188" y="3690938"/>
            <a:ext cx="719137"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32" name="AutoShape 44"/>
          <p:cNvSpPr>
            <a:spLocks noChangeArrowheads="1"/>
          </p:cNvSpPr>
          <p:nvPr/>
        </p:nvSpPr>
        <p:spPr bwMode="auto">
          <a:xfrm rot="-2700000">
            <a:off x="1377950" y="3171825"/>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33" name="AutoShape 45"/>
          <p:cNvSpPr>
            <a:spLocks noChangeArrowheads="1"/>
          </p:cNvSpPr>
          <p:nvPr/>
        </p:nvSpPr>
        <p:spPr bwMode="auto">
          <a:xfrm rot="-2700000">
            <a:off x="1390650" y="2147888"/>
            <a:ext cx="719138"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34" name="AutoShape 46"/>
          <p:cNvSpPr>
            <a:spLocks noChangeArrowheads="1"/>
          </p:cNvSpPr>
          <p:nvPr/>
        </p:nvSpPr>
        <p:spPr bwMode="auto">
          <a:xfrm rot="-2700000">
            <a:off x="1895475" y="1644650"/>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35" name="AutoShape 47"/>
          <p:cNvSpPr>
            <a:spLocks noChangeArrowheads="1"/>
          </p:cNvSpPr>
          <p:nvPr/>
        </p:nvSpPr>
        <p:spPr bwMode="auto">
          <a:xfrm rot="-2700000">
            <a:off x="3406775" y="5214938"/>
            <a:ext cx="719138"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36" name="AutoShape 48"/>
          <p:cNvSpPr>
            <a:spLocks noChangeArrowheads="1"/>
          </p:cNvSpPr>
          <p:nvPr/>
        </p:nvSpPr>
        <p:spPr bwMode="auto">
          <a:xfrm rot="-2700000">
            <a:off x="6934200" y="3668713"/>
            <a:ext cx="719138"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37" name="AutoShape 49"/>
          <p:cNvSpPr>
            <a:spLocks noChangeArrowheads="1"/>
          </p:cNvSpPr>
          <p:nvPr/>
        </p:nvSpPr>
        <p:spPr bwMode="auto">
          <a:xfrm rot="-2700000">
            <a:off x="3895725" y="1628775"/>
            <a:ext cx="719138"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38" name="AutoShape 50"/>
          <p:cNvSpPr>
            <a:spLocks noChangeArrowheads="1"/>
          </p:cNvSpPr>
          <p:nvPr/>
        </p:nvSpPr>
        <p:spPr bwMode="auto">
          <a:xfrm rot="-2700000">
            <a:off x="5938838" y="1620838"/>
            <a:ext cx="719137" cy="719137"/>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sp>
        <p:nvSpPr>
          <p:cNvPr id="63539" name="AutoShape 51"/>
          <p:cNvSpPr>
            <a:spLocks noChangeArrowheads="1"/>
          </p:cNvSpPr>
          <p:nvPr/>
        </p:nvSpPr>
        <p:spPr bwMode="auto">
          <a:xfrm rot="-2700000">
            <a:off x="6948488" y="1616075"/>
            <a:ext cx="719137" cy="719138"/>
          </a:xfrm>
          <a:prstGeom prst="roundRect">
            <a:avLst>
              <a:gd name="adj" fmla="val 16667"/>
            </a:avLst>
          </a:prstGeom>
          <a:noFill/>
          <a:ln w="9525">
            <a:solidFill>
              <a:srgbClr val="5F5F5F"/>
            </a:solidFill>
            <a:round/>
            <a:headEnd/>
            <a:tailEnd/>
          </a:ln>
        </p:spPr>
        <p:txBody>
          <a:bodyPr wrap="none" anchor="ctr"/>
          <a:lstStyle/>
          <a:p>
            <a:pPr eaLnBrk="1" hangingPunct="1"/>
            <a:endParaRPr lang="es-ES" altLang="es-ES"/>
          </a:p>
        </p:txBody>
      </p:sp>
      <p:grpSp>
        <p:nvGrpSpPr>
          <p:cNvPr id="2" name="Group 52"/>
          <p:cNvGrpSpPr>
            <a:grpSpLocks/>
          </p:cNvGrpSpPr>
          <p:nvPr/>
        </p:nvGrpSpPr>
        <p:grpSpPr bwMode="auto">
          <a:xfrm>
            <a:off x="1360488" y="1628775"/>
            <a:ext cx="6323012" cy="4338638"/>
            <a:chOff x="857" y="999"/>
            <a:chExt cx="3983" cy="2733"/>
          </a:xfrm>
        </p:grpSpPr>
        <p:grpSp>
          <p:nvGrpSpPr>
            <p:cNvPr id="30783" name="Group 53"/>
            <p:cNvGrpSpPr>
              <a:grpSpLocks noChangeAspect="1"/>
            </p:cNvGrpSpPr>
            <p:nvPr/>
          </p:nvGrpSpPr>
          <p:grpSpPr bwMode="auto">
            <a:xfrm>
              <a:off x="3408" y="2635"/>
              <a:ext cx="476" cy="463"/>
              <a:chOff x="2112" y="1968"/>
              <a:chExt cx="768" cy="672"/>
            </a:xfrm>
          </p:grpSpPr>
          <p:sp>
            <p:nvSpPr>
              <p:cNvPr id="31020" name="Line 54"/>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1021" name="Line 55"/>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1022" name="Line 56"/>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1023" name="Line 57"/>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84" name="Group 58"/>
            <p:cNvGrpSpPr>
              <a:grpSpLocks noChangeAspect="1"/>
            </p:cNvGrpSpPr>
            <p:nvPr/>
          </p:nvGrpSpPr>
          <p:grpSpPr bwMode="auto">
            <a:xfrm>
              <a:off x="2770" y="2635"/>
              <a:ext cx="476" cy="463"/>
              <a:chOff x="2112" y="1968"/>
              <a:chExt cx="768" cy="672"/>
            </a:xfrm>
          </p:grpSpPr>
          <p:sp>
            <p:nvSpPr>
              <p:cNvPr id="31016" name="Line 59"/>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1017" name="Line 60"/>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1018" name="Line 61"/>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1019" name="Line 62"/>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85" name="Group 63"/>
            <p:cNvGrpSpPr>
              <a:grpSpLocks noChangeAspect="1"/>
            </p:cNvGrpSpPr>
            <p:nvPr/>
          </p:nvGrpSpPr>
          <p:grpSpPr bwMode="auto">
            <a:xfrm>
              <a:off x="2135" y="2647"/>
              <a:ext cx="476" cy="463"/>
              <a:chOff x="2112" y="1968"/>
              <a:chExt cx="768" cy="672"/>
            </a:xfrm>
          </p:grpSpPr>
          <p:sp>
            <p:nvSpPr>
              <p:cNvPr id="31012" name="Line 64"/>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1013" name="Line 65"/>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1014" name="Line 66"/>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1015" name="Line 67"/>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86" name="Group 68"/>
            <p:cNvGrpSpPr>
              <a:grpSpLocks noChangeAspect="1"/>
            </p:cNvGrpSpPr>
            <p:nvPr/>
          </p:nvGrpSpPr>
          <p:grpSpPr bwMode="auto">
            <a:xfrm>
              <a:off x="1492" y="2656"/>
              <a:ext cx="476" cy="463"/>
              <a:chOff x="2112" y="1968"/>
              <a:chExt cx="768" cy="672"/>
            </a:xfrm>
          </p:grpSpPr>
          <p:sp>
            <p:nvSpPr>
              <p:cNvPr id="31008" name="Line 69"/>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1009" name="Line 70"/>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1010" name="Line 71"/>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1011" name="Line 72"/>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87" name="Group 73"/>
            <p:cNvGrpSpPr>
              <a:grpSpLocks noChangeAspect="1"/>
            </p:cNvGrpSpPr>
            <p:nvPr/>
          </p:nvGrpSpPr>
          <p:grpSpPr bwMode="auto">
            <a:xfrm>
              <a:off x="859" y="2653"/>
              <a:ext cx="476" cy="463"/>
              <a:chOff x="2112" y="1968"/>
              <a:chExt cx="768" cy="672"/>
            </a:xfrm>
          </p:grpSpPr>
          <p:sp>
            <p:nvSpPr>
              <p:cNvPr id="31004" name="Line 74"/>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1005" name="Line 75"/>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1006" name="Line 76"/>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1007" name="Line 77"/>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88" name="Group 78"/>
            <p:cNvGrpSpPr>
              <a:grpSpLocks noChangeAspect="1"/>
            </p:cNvGrpSpPr>
            <p:nvPr/>
          </p:nvGrpSpPr>
          <p:grpSpPr bwMode="auto">
            <a:xfrm>
              <a:off x="4043" y="2635"/>
              <a:ext cx="476" cy="463"/>
              <a:chOff x="2112" y="1968"/>
              <a:chExt cx="768" cy="672"/>
            </a:xfrm>
          </p:grpSpPr>
          <p:sp>
            <p:nvSpPr>
              <p:cNvPr id="31000" name="Line 79"/>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1001" name="Line 80"/>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1002" name="Line 81"/>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1003" name="Line 82"/>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89" name="Group 83"/>
            <p:cNvGrpSpPr>
              <a:grpSpLocks/>
            </p:cNvGrpSpPr>
            <p:nvPr/>
          </p:nvGrpSpPr>
          <p:grpSpPr bwMode="auto">
            <a:xfrm>
              <a:off x="857" y="999"/>
              <a:ext cx="3983" cy="2733"/>
              <a:chOff x="857" y="999"/>
              <a:chExt cx="3983" cy="2733"/>
            </a:xfrm>
          </p:grpSpPr>
          <p:grpSp>
            <p:nvGrpSpPr>
              <p:cNvPr id="30790" name="Group 84"/>
              <p:cNvGrpSpPr>
                <a:grpSpLocks noChangeAspect="1"/>
              </p:cNvGrpSpPr>
              <p:nvPr/>
            </p:nvGrpSpPr>
            <p:grpSpPr bwMode="auto">
              <a:xfrm>
                <a:off x="3729" y="999"/>
                <a:ext cx="476" cy="463"/>
                <a:chOff x="2112" y="1968"/>
                <a:chExt cx="768" cy="672"/>
              </a:xfrm>
            </p:grpSpPr>
            <p:sp>
              <p:nvSpPr>
                <p:cNvPr id="30996" name="Line 8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97" name="Line 8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98" name="Line 8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99" name="Line 8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91" name="Group 89"/>
              <p:cNvGrpSpPr>
                <a:grpSpLocks noChangeAspect="1"/>
              </p:cNvGrpSpPr>
              <p:nvPr/>
            </p:nvGrpSpPr>
            <p:grpSpPr bwMode="auto">
              <a:xfrm>
                <a:off x="3091" y="999"/>
                <a:ext cx="476" cy="463"/>
                <a:chOff x="2112" y="1968"/>
                <a:chExt cx="768" cy="672"/>
              </a:xfrm>
            </p:grpSpPr>
            <p:sp>
              <p:nvSpPr>
                <p:cNvPr id="30992" name="Line 9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93" name="Line 9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94" name="Line 9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95" name="Line 9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92" name="Group 94"/>
              <p:cNvGrpSpPr>
                <a:grpSpLocks noChangeAspect="1"/>
              </p:cNvGrpSpPr>
              <p:nvPr/>
            </p:nvGrpSpPr>
            <p:grpSpPr bwMode="auto">
              <a:xfrm>
                <a:off x="2456" y="1011"/>
                <a:ext cx="476" cy="463"/>
                <a:chOff x="2112" y="1968"/>
                <a:chExt cx="768" cy="672"/>
              </a:xfrm>
            </p:grpSpPr>
            <p:sp>
              <p:nvSpPr>
                <p:cNvPr id="30988" name="Line 9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89" name="Line 9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90" name="Line 9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91" name="Line 9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93" name="Group 99"/>
              <p:cNvGrpSpPr>
                <a:grpSpLocks noChangeAspect="1"/>
              </p:cNvGrpSpPr>
              <p:nvPr/>
            </p:nvGrpSpPr>
            <p:grpSpPr bwMode="auto">
              <a:xfrm>
                <a:off x="1813" y="1020"/>
                <a:ext cx="476" cy="463"/>
                <a:chOff x="2112" y="1968"/>
                <a:chExt cx="768" cy="672"/>
              </a:xfrm>
            </p:grpSpPr>
            <p:sp>
              <p:nvSpPr>
                <p:cNvPr id="30984" name="Line 10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85" name="Line 10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86" name="Line 10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87" name="Line 10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94" name="Group 104"/>
              <p:cNvGrpSpPr>
                <a:grpSpLocks noChangeAspect="1"/>
              </p:cNvGrpSpPr>
              <p:nvPr/>
            </p:nvGrpSpPr>
            <p:grpSpPr bwMode="auto">
              <a:xfrm>
                <a:off x="1180" y="1017"/>
                <a:ext cx="476" cy="463"/>
                <a:chOff x="2112" y="1968"/>
                <a:chExt cx="768" cy="672"/>
              </a:xfrm>
            </p:grpSpPr>
            <p:sp>
              <p:nvSpPr>
                <p:cNvPr id="30980" name="Line 10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81" name="Line 10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82" name="Line 10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83" name="Line 10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95" name="Group 109"/>
              <p:cNvGrpSpPr>
                <a:grpSpLocks noChangeAspect="1"/>
              </p:cNvGrpSpPr>
              <p:nvPr/>
            </p:nvGrpSpPr>
            <p:grpSpPr bwMode="auto">
              <a:xfrm>
                <a:off x="4364" y="999"/>
                <a:ext cx="476" cy="463"/>
                <a:chOff x="2112" y="1968"/>
                <a:chExt cx="768" cy="672"/>
              </a:xfrm>
            </p:grpSpPr>
            <p:sp>
              <p:nvSpPr>
                <p:cNvPr id="30976" name="Line 11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77" name="Line 11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78" name="Line 11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79" name="Line 11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96" name="Group 114"/>
              <p:cNvGrpSpPr>
                <a:grpSpLocks noChangeAspect="1"/>
              </p:cNvGrpSpPr>
              <p:nvPr/>
            </p:nvGrpSpPr>
            <p:grpSpPr bwMode="auto">
              <a:xfrm>
                <a:off x="3406" y="1331"/>
                <a:ext cx="476" cy="463"/>
                <a:chOff x="2112" y="1968"/>
                <a:chExt cx="768" cy="672"/>
              </a:xfrm>
            </p:grpSpPr>
            <p:sp>
              <p:nvSpPr>
                <p:cNvPr id="30972" name="Line 11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73" name="Line 11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74" name="Line 11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75" name="Line 11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97" name="Group 119"/>
              <p:cNvGrpSpPr>
                <a:grpSpLocks noChangeAspect="1"/>
              </p:cNvGrpSpPr>
              <p:nvPr/>
            </p:nvGrpSpPr>
            <p:grpSpPr bwMode="auto">
              <a:xfrm>
                <a:off x="2768" y="1331"/>
                <a:ext cx="476" cy="463"/>
                <a:chOff x="2112" y="1968"/>
                <a:chExt cx="768" cy="672"/>
              </a:xfrm>
            </p:grpSpPr>
            <p:sp>
              <p:nvSpPr>
                <p:cNvPr id="30968" name="Line 12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69" name="Line 12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70" name="Line 12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71" name="Line 12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98" name="Group 124"/>
              <p:cNvGrpSpPr>
                <a:grpSpLocks noChangeAspect="1"/>
              </p:cNvGrpSpPr>
              <p:nvPr/>
            </p:nvGrpSpPr>
            <p:grpSpPr bwMode="auto">
              <a:xfrm>
                <a:off x="2133" y="1343"/>
                <a:ext cx="476" cy="463"/>
                <a:chOff x="2112" y="1968"/>
                <a:chExt cx="768" cy="672"/>
              </a:xfrm>
            </p:grpSpPr>
            <p:sp>
              <p:nvSpPr>
                <p:cNvPr id="30964" name="Line 12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65" name="Line 12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66" name="Line 12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67" name="Line 12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799" name="Group 129"/>
              <p:cNvGrpSpPr>
                <a:grpSpLocks noChangeAspect="1"/>
              </p:cNvGrpSpPr>
              <p:nvPr/>
            </p:nvGrpSpPr>
            <p:grpSpPr bwMode="auto">
              <a:xfrm>
                <a:off x="1490" y="1352"/>
                <a:ext cx="476" cy="463"/>
                <a:chOff x="2112" y="1968"/>
                <a:chExt cx="768" cy="672"/>
              </a:xfrm>
            </p:grpSpPr>
            <p:sp>
              <p:nvSpPr>
                <p:cNvPr id="30960" name="Line 13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61" name="Line 13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62" name="Line 13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63" name="Line 13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00" name="Group 134"/>
              <p:cNvGrpSpPr>
                <a:grpSpLocks noChangeAspect="1"/>
              </p:cNvGrpSpPr>
              <p:nvPr/>
            </p:nvGrpSpPr>
            <p:grpSpPr bwMode="auto">
              <a:xfrm>
                <a:off x="857" y="1349"/>
                <a:ext cx="476" cy="463"/>
                <a:chOff x="2112" y="1968"/>
                <a:chExt cx="768" cy="672"/>
              </a:xfrm>
            </p:grpSpPr>
            <p:sp>
              <p:nvSpPr>
                <p:cNvPr id="30956" name="Line 13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57" name="Line 13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58" name="Line 13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59" name="Line 13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01" name="Group 139"/>
              <p:cNvGrpSpPr>
                <a:grpSpLocks noChangeAspect="1"/>
              </p:cNvGrpSpPr>
              <p:nvPr/>
            </p:nvGrpSpPr>
            <p:grpSpPr bwMode="auto">
              <a:xfrm>
                <a:off x="4041" y="1331"/>
                <a:ext cx="476" cy="463"/>
                <a:chOff x="2112" y="1968"/>
                <a:chExt cx="768" cy="672"/>
              </a:xfrm>
            </p:grpSpPr>
            <p:sp>
              <p:nvSpPr>
                <p:cNvPr id="30952" name="Line 14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53" name="Line 14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54" name="Line 14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55" name="Line 14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02" name="Group 144"/>
              <p:cNvGrpSpPr>
                <a:grpSpLocks noChangeAspect="1"/>
              </p:cNvGrpSpPr>
              <p:nvPr/>
            </p:nvGrpSpPr>
            <p:grpSpPr bwMode="auto">
              <a:xfrm>
                <a:off x="3729" y="1655"/>
                <a:ext cx="476" cy="463"/>
                <a:chOff x="2112" y="1968"/>
                <a:chExt cx="768" cy="672"/>
              </a:xfrm>
            </p:grpSpPr>
            <p:sp>
              <p:nvSpPr>
                <p:cNvPr id="30948" name="Line 14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49" name="Line 14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50" name="Line 14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51" name="Line 14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03" name="Group 149"/>
              <p:cNvGrpSpPr>
                <a:grpSpLocks noChangeAspect="1"/>
              </p:cNvGrpSpPr>
              <p:nvPr/>
            </p:nvGrpSpPr>
            <p:grpSpPr bwMode="auto">
              <a:xfrm>
                <a:off x="3091" y="1655"/>
                <a:ext cx="476" cy="463"/>
                <a:chOff x="2112" y="1968"/>
                <a:chExt cx="768" cy="672"/>
              </a:xfrm>
            </p:grpSpPr>
            <p:sp>
              <p:nvSpPr>
                <p:cNvPr id="30944" name="Line 15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45" name="Line 15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46" name="Line 15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47" name="Line 15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04" name="Group 154"/>
              <p:cNvGrpSpPr>
                <a:grpSpLocks noChangeAspect="1"/>
              </p:cNvGrpSpPr>
              <p:nvPr/>
            </p:nvGrpSpPr>
            <p:grpSpPr bwMode="auto">
              <a:xfrm>
                <a:off x="2456" y="1667"/>
                <a:ext cx="476" cy="463"/>
                <a:chOff x="2112" y="1968"/>
                <a:chExt cx="768" cy="672"/>
              </a:xfrm>
            </p:grpSpPr>
            <p:sp>
              <p:nvSpPr>
                <p:cNvPr id="30940" name="Line 15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41" name="Line 15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42" name="Line 15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43" name="Line 15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05" name="Group 159"/>
              <p:cNvGrpSpPr>
                <a:grpSpLocks noChangeAspect="1"/>
              </p:cNvGrpSpPr>
              <p:nvPr/>
            </p:nvGrpSpPr>
            <p:grpSpPr bwMode="auto">
              <a:xfrm>
                <a:off x="1813" y="1676"/>
                <a:ext cx="476" cy="463"/>
                <a:chOff x="2112" y="1968"/>
                <a:chExt cx="768" cy="672"/>
              </a:xfrm>
            </p:grpSpPr>
            <p:sp>
              <p:nvSpPr>
                <p:cNvPr id="30936" name="Line 16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37" name="Line 16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38" name="Line 16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39" name="Line 16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06" name="Group 164"/>
              <p:cNvGrpSpPr>
                <a:grpSpLocks noChangeAspect="1"/>
              </p:cNvGrpSpPr>
              <p:nvPr/>
            </p:nvGrpSpPr>
            <p:grpSpPr bwMode="auto">
              <a:xfrm>
                <a:off x="1180" y="1673"/>
                <a:ext cx="476" cy="463"/>
                <a:chOff x="2112" y="1968"/>
                <a:chExt cx="768" cy="672"/>
              </a:xfrm>
            </p:grpSpPr>
            <p:sp>
              <p:nvSpPr>
                <p:cNvPr id="30932" name="Line 16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33" name="Line 16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34" name="Line 16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35" name="Line 16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07" name="Group 169"/>
              <p:cNvGrpSpPr>
                <a:grpSpLocks noChangeAspect="1"/>
              </p:cNvGrpSpPr>
              <p:nvPr/>
            </p:nvGrpSpPr>
            <p:grpSpPr bwMode="auto">
              <a:xfrm>
                <a:off x="4364" y="1655"/>
                <a:ext cx="476" cy="463"/>
                <a:chOff x="2112" y="1968"/>
                <a:chExt cx="768" cy="672"/>
              </a:xfrm>
            </p:grpSpPr>
            <p:sp>
              <p:nvSpPr>
                <p:cNvPr id="30928" name="Line 17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29" name="Line 17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30" name="Line 17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31" name="Line 17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08" name="Group 174"/>
              <p:cNvGrpSpPr>
                <a:grpSpLocks noChangeAspect="1"/>
              </p:cNvGrpSpPr>
              <p:nvPr/>
            </p:nvGrpSpPr>
            <p:grpSpPr bwMode="auto">
              <a:xfrm>
                <a:off x="3409" y="1966"/>
                <a:ext cx="476" cy="463"/>
                <a:chOff x="2112" y="1968"/>
                <a:chExt cx="768" cy="672"/>
              </a:xfrm>
            </p:grpSpPr>
            <p:sp>
              <p:nvSpPr>
                <p:cNvPr id="30924" name="Line 17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25" name="Line 17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26" name="Line 17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27" name="Line 17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09" name="Group 179"/>
              <p:cNvGrpSpPr>
                <a:grpSpLocks noChangeAspect="1"/>
              </p:cNvGrpSpPr>
              <p:nvPr/>
            </p:nvGrpSpPr>
            <p:grpSpPr bwMode="auto">
              <a:xfrm>
                <a:off x="2771" y="1966"/>
                <a:ext cx="476" cy="463"/>
                <a:chOff x="2112" y="1968"/>
                <a:chExt cx="768" cy="672"/>
              </a:xfrm>
            </p:grpSpPr>
            <p:sp>
              <p:nvSpPr>
                <p:cNvPr id="30920" name="Line 18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21" name="Line 18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22" name="Line 18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23" name="Line 18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10" name="Group 184"/>
              <p:cNvGrpSpPr>
                <a:grpSpLocks noChangeAspect="1"/>
              </p:cNvGrpSpPr>
              <p:nvPr/>
            </p:nvGrpSpPr>
            <p:grpSpPr bwMode="auto">
              <a:xfrm>
                <a:off x="2136" y="1978"/>
                <a:ext cx="476" cy="463"/>
                <a:chOff x="2112" y="1968"/>
                <a:chExt cx="768" cy="672"/>
              </a:xfrm>
            </p:grpSpPr>
            <p:sp>
              <p:nvSpPr>
                <p:cNvPr id="30916" name="Line 18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17" name="Line 18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18" name="Line 18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19" name="Line 18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11" name="Group 189"/>
              <p:cNvGrpSpPr>
                <a:grpSpLocks noChangeAspect="1"/>
              </p:cNvGrpSpPr>
              <p:nvPr/>
            </p:nvGrpSpPr>
            <p:grpSpPr bwMode="auto">
              <a:xfrm>
                <a:off x="1493" y="1987"/>
                <a:ext cx="476" cy="463"/>
                <a:chOff x="2112" y="1968"/>
                <a:chExt cx="768" cy="672"/>
              </a:xfrm>
            </p:grpSpPr>
            <p:sp>
              <p:nvSpPr>
                <p:cNvPr id="30912" name="Line 19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13" name="Line 19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14" name="Line 19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15" name="Line 19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12" name="Group 194"/>
              <p:cNvGrpSpPr>
                <a:grpSpLocks noChangeAspect="1"/>
              </p:cNvGrpSpPr>
              <p:nvPr/>
            </p:nvGrpSpPr>
            <p:grpSpPr bwMode="auto">
              <a:xfrm>
                <a:off x="860" y="1984"/>
                <a:ext cx="476" cy="463"/>
                <a:chOff x="2112" y="1968"/>
                <a:chExt cx="768" cy="672"/>
              </a:xfrm>
            </p:grpSpPr>
            <p:sp>
              <p:nvSpPr>
                <p:cNvPr id="30908" name="Line 19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09" name="Line 19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10" name="Line 19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11" name="Line 19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13" name="Group 199"/>
              <p:cNvGrpSpPr>
                <a:grpSpLocks noChangeAspect="1"/>
              </p:cNvGrpSpPr>
              <p:nvPr/>
            </p:nvGrpSpPr>
            <p:grpSpPr bwMode="auto">
              <a:xfrm>
                <a:off x="4044" y="1966"/>
                <a:ext cx="476" cy="463"/>
                <a:chOff x="2112" y="1968"/>
                <a:chExt cx="768" cy="672"/>
              </a:xfrm>
            </p:grpSpPr>
            <p:sp>
              <p:nvSpPr>
                <p:cNvPr id="30904" name="Line 20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05" name="Line 20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06" name="Line 20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07" name="Line 20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14" name="Group 204"/>
              <p:cNvGrpSpPr>
                <a:grpSpLocks noChangeAspect="1"/>
              </p:cNvGrpSpPr>
              <p:nvPr/>
            </p:nvGrpSpPr>
            <p:grpSpPr bwMode="auto">
              <a:xfrm>
                <a:off x="3723" y="2290"/>
                <a:ext cx="476" cy="463"/>
                <a:chOff x="2112" y="1968"/>
                <a:chExt cx="768" cy="672"/>
              </a:xfrm>
            </p:grpSpPr>
            <p:sp>
              <p:nvSpPr>
                <p:cNvPr id="30900" name="Line 20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901" name="Line 20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902" name="Line 20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903" name="Line 20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15" name="Group 209"/>
              <p:cNvGrpSpPr>
                <a:grpSpLocks noChangeAspect="1"/>
              </p:cNvGrpSpPr>
              <p:nvPr/>
            </p:nvGrpSpPr>
            <p:grpSpPr bwMode="auto">
              <a:xfrm>
                <a:off x="3085" y="2290"/>
                <a:ext cx="476" cy="463"/>
                <a:chOff x="2112" y="1968"/>
                <a:chExt cx="768" cy="672"/>
              </a:xfrm>
            </p:grpSpPr>
            <p:sp>
              <p:nvSpPr>
                <p:cNvPr id="30896" name="Line 21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97" name="Line 21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98" name="Line 21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99" name="Line 21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16" name="Group 214"/>
              <p:cNvGrpSpPr>
                <a:grpSpLocks noChangeAspect="1"/>
              </p:cNvGrpSpPr>
              <p:nvPr/>
            </p:nvGrpSpPr>
            <p:grpSpPr bwMode="auto">
              <a:xfrm>
                <a:off x="2450" y="2302"/>
                <a:ext cx="476" cy="463"/>
                <a:chOff x="2112" y="1968"/>
                <a:chExt cx="768" cy="672"/>
              </a:xfrm>
            </p:grpSpPr>
            <p:sp>
              <p:nvSpPr>
                <p:cNvPr id="30892" name="Line 21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93" name="Line 21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94" name="Line 21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95" name="Line 21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17" name="Group 219"/>
              <p:cNvGrpSpPr>
                <a:grpSpLocks noChangeAspect="1"/>
              </p:cNvGrpSpPr>
              <p:nvPr/>
            </p:nvGrpSpPr>
            <p:grpSpPr bwMode="auto">
              <a:xfrm>
                <a:off x="1807" y="2311"/>
                <a:ext cx="476" cy="463"/>
                <a:chOff x="2112" y="1968"/>
                <a:chExt cx="768" cy="672"/>
              </a:xfrm>
            </p:grpSpPr>
            <p:sp>
              <p:nvSpPr>
                <p:cNvPr id="30888" name="Line 22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89" name="Line 22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90" name="Line 22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91" name="Line 22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18" name="Group 224"/>
              <p:cNvGrpSpPr>
                <a:grpSpLocks noChangeAspect="1"/>
              </p:cNvGrpSpPr>
              <p:nvPr/>
            </p:nvGrpSpPr>
            <p:grpSpPr bwMode="auto">
              <a:xfrm>
                <a:off x="1174" y="2308"/>
                <a:ext cx="476" cy="463"/>
                <a:chOff x="2112" y="1968"/>
                <a:chExt cx="768" cy="672"/>
              </a:xfrm>
            </p:grpSpPr>
            <p:sp>
              <p:nvSpPr>
                <p:cNvPr id="30884" name="Line 22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85" name="Line 22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86" name="Line 22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87" name="Line 22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19" name="Group 229"/>
              <p:cNvGrpSpPr>
                <a:grpSpLocks noChangeAspect="1"/>
              </p:cNvGrpSpPr>
              <p:nvPr/>
            </p:nvGrpSpPr>
            <p:grpSpPr bwMode="auto">
              <a:xfrm>
                <a:off x="4358" y="2290"/>
                <a:ext cx="476" cy="463"/>
                <a:chOff x="2112" y="1968"/>
                <a:chExt cx="768" cy="672"/>
              </a:xfrm>
            </p:grpSpPr>
            <p:sp>
              <p:nvSpPr>
                <p:cNvPr id="30880" name="Line 23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81" name="Line 23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82" name="Line 23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83" name="Line 23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20" name="Group 234"/>
              <p:cNvGrpSpPr>
                <a:grpSpLocks noChangeAspect="1"/>
              </p:cNvGrpSpPr>
              <p:nvPr/>
            </p:nvGrpSpPr>
            <p:grpSpPr bwMode="auto">
              <a:xfrm>
                <a:off x="3725" y="2961"/>
                <a:ext cx="476" cy="463"/>
                <a:chOff x="2112" y="1968"/>
                <a:chExt cx="768" cy="672"/>
              </a:xfrm>
            </p:grpSpPr>
            <p:sp>
              <p:nvSpPr>
                <p:cNvPr id="30876" name="Line 23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77" name="Line 23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78" name="Line 23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79" name="Line 23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21" name="Group 239"/>
              <p:cNvGrpSpPr>
                <a:grpSpLocks noChangeAspect="1"/>
              </p:cNvGrpSpPr>
              <p:nvPr/>
            </p:nvGrpSpPr>
            <p:grpSpPr bwMode="auto">
              <a:xfrm>
                <a:off x="3087" y="2961"/>
                <a:ext cx="476" cy="463"/>
                <a:chOff x="2112" y="1968"/>
                <a:chExt cx="768" cy="672"/>
              </a:xfrm>
            </p:grpSpPr>
            <p:sp>
              <p:nvSpPr>
                <p:cNvPr id="30872" name="Line 24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73" name="Line 24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74" name="Line 24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75" name="Line 24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22" name="Group 244"/>
              <p:cNvGrpSpPr>
                <a:grpSpLocks noChangeAspect="1"/>
              </p:cNvGrpSpPr>
              <p:nvPr/>
            </p:nvGrpSpPr>
            <p:grpSpPr bwMode="auto">
              <a:xfrm>
                <a:off x="2452" y="2973"/>
                <a:ext cx="476" cy="463"/>
                <a:chOff x="2112" y="1968"/>
                <a:chExt cx="768" cy="672"/>
              </a:xfrm>
            </p:grpSpPr>
            <p:sp>
              <p:nvSpPr>
                <p:cNvPr id="30868" name="Line 24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69" name="Line 24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70" name="Line 24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71" name="Line 24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23" name="Group 249"/>
              <p:cNvGrpSpPr>
                <a:grpSpLocks noChangeAspect="1"/>
              </p:cNvGrpSpPr>
              <p:nvPr/>
            </p:nvGrpSpPr>
            <p:grpSpPr bwMode="auto">
              <a:xfrm>
                <a:off x="1809" y="2982"/>
                <a:ext cx="476" cy="463"/>
                <a:chOff x="2112" y="1968"/>
                <a:chExt cx="768" cy="672"/>
              </a:xfrm>
            </p:grpSpPr>
            <p:sp>
              <p:nvSpPr>
                <p:cNvPr id="30864" name="Line 25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65" name="Line 25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66" name="Line 25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67" name="Line 25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24" name="Group 254"/>
              <p:cNvGrpSpPr>
                <a:grpSpLocks noChangeAspect="1"/>
              </p:cNvGrpSpPr>
              <p:nvPr/>
            </p:nvGrpSpPr>
            <p:grpSpPr bwMode="auto">
              <a:xfrm>
                <a:off x="1176" y="2979"/>
                <a:ext cx="476" cy="463"/>
                <a:chOff x="2112" y="1968"/>
                <a:chExt cx="768" cy="672"/>
              </a:xfrm>
            </p:grpSpPr>
            <p:sp>
              <p:nvSpPr>
                <p:cNvPr id="30860" name="Line 25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61" name="Line 25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62" name="Line 25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63" name="Line 25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25" name="Group 259"/>
              <p:cNvGrpSpPr>
                <a:grpSpLocks noChangeAspect="1"/>
              </p:cNvGrpSpPr>
              <p:nvPr/>
            </p:nvGrpSpPr>
            <p:grpSpPr bwMode="auto">
              <a:xfrm>
                <a:off x="4360" y="2961"/>
                <a:ext cx="476" cy="463"/>
                <a:chOff x="2112" y="1968"/>
                <a:chExt cx="768" cy="672"/>
              </a:xfrm>
            </p:grpSpPr>
            <p:sp>
              <p:nvSpPr>
                <p:cNvPr id="30856" name="Line 26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57" name="Line 26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58" name="Line 26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59" name="Line 26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26" name="Group 264"/>
              <p:cNvGrpSpPr>
                <a:grpSpLocks noChangeAspect="1"/>
              </p:cNvGrpSpPr>
              <p:nvPr/>
            </p:nvGrpSpPr>
            <p:grpSpPr bwMode="auto">
              <a:xfrm>
                <a:off x="3415" y="3248"/>
                <a:ext cx="476" cy="463"/>
                <a:chOff x="2112" y="1968"/>
                <a:chExt cx="768" cy="672"/>
              </a:xfrm>
            </p:grpSpPr>
            <p:sp>
              <p:nvSpPr>
                <p:cNvPr id="30852" name="Line 26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53" name="Line 26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54" name="Line 26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55" name="Line 26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27" name="Group 269"/>
              <p:cNvGrpSpPr>
                <a:grpSpLocks noChangeAspect="1"/>
              </p:cNvGrpSpPr>
              <p:nvPr/>
            </p:nvGrpSpPr>
            <p:grpSpPr bwMode="auto">
              <a:xfrm>
                <a:off x="2777" y="3248"/>
                <a:ext cx="476" cy="463"/>
                <a:chOff x="2112" y="1968"/>
                <a:chExt cx="768" cy="672"/>
              </a:xfrm>
            </p:grpSpPr>
            <p:sp>
              <p:nvSpPr>
                <p:cNvPr id="30848" name="Line 27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49" name="Line 27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50" name="Line 27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51" name="Line 27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28" name="Group 274"/>
              <p:cNvGrpSpPr>
                <a:grpSpLocks noChangeAspect="1"/>
              </p:cNvGrpSpPr>
              <p:nvPr/>
            </p:nvGrpSpPr>
            <p:grpSpPr bwMode="auto">
              <a:xfrm>
                <a:off x="2142" y="3260"/>
                <a:ext cx="476" cy="463"/>
                <a:chOff x="2112" y="1968"/>
                <a:chExt cx="768" cy="672"/>
              </a:xfrm>
            </p:grpSpPr>
            <p:sp>
              <p:nvSpPr>
                <p:cNvPr id="30844" name="Line 27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45" name="Line 27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46" name="Line 27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47" name="Line 27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29" name="Group 279"/>
              <p:cNvGrpSpPr>
                <a:grpSpLocks noChangeAspect="1"/>
              </p:cNvGrpSpPr>
              <p:nvPr/>
            </p:nvGrpSpPr>
            <p:grpSpPr bwMode="auto">
              <a:xfrm>
                <a:off x="1499" y="3269"/>
                <a:ext cx="476" cy="463"/>
                <a:chOff x="2112" y="1968"/>
                <a:chExt cx="768" cy="672"/>
              </a:xfrm>
            </p:grpSpPr>
            <p:sp>
              <p:nvSpPr>
                <p:cNvPr id="30840" name="Line 28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41" name="Line 28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42" name="Line 28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43" name="Line 28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30" name="Group 284"/>
              <p:cNvGrpSpPr>
                <a:grpSpLocks noChangeAspect="1"/>
              </p:cNvGrpSpPr>
              <p:nvPr/>
            </p:nvGrpSpPr>
            <p:grpSpPr bwMode="auto">
              <a:xfrm>
                <a:off x="866" y="3266"/>
                <a:ext cx="476" cy="463"/>
                <a:chOff x="2112" y="1968"/>
                <a:chExt cx="768" cy="672"/>
              </a:xfrm>
            </p:grpSpPr>
            <p:sp>
              <p:nvSpPr>
                <p:cNvPr id="30836" name="Line 285"/>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37" name="Line 286"/>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38" name="Line 287"/>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39" name="Line 288"/>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nvGrpSpPr>
              <p:cNvPr id="30831" name="Group 289"/>
              <p:cNvGrpSpPr>
                <a:grpSpLocks noChangeAspect="1"/>
              </p:cNvGrpSpPr>
              <p:nvPr/>
            </p:nvGrpSpPr>
            <p:grpSpPr bwMode="auto">
              <a:xfrm>
                <a:off x="4050" y="3248"/>
                <a:ext cx="476" cy="463"/>
                <a:chOff x="2112" y="1968"/>
                <a:chExt cx="768" cy="672"/>
              </a:xfrm>
            </p:grpSpPr>
            <p:sp>
              <p:nvSpPr>
                <p:cNvPr id="30832" name="Line 290"/>
                <p:cNvSpPr>
                  <a:spLocks noChangeAspect="1" noChangeShapeType="1"/>
                </p:cNvSpPr>
                <p:nvPr/>
              </p:nvSpPr>
              <p:spPr bwMode="auto">
                <a:xfrm>
                  <a:off x="2112" y="2304"/>
                  <a:ext cx="336" cy="0"/>
                </a:xfrm>
                <a:prstGeom prst="line">
                  <a:avLst/>
                </a:prstGeom>
                <a:noFill/>
                <a:ln w="9525">
                  <a:solidFill>
                    <a:srgbClr val="FF9900"/>
                  </a:solidFill>
                  <a:round/>
                  <a:headEnd/>
                  <a:tailEnd type="triangle" w="med" len="med"/>
                </a:ln>
              </p:spPr>
              <p:txBody>
                <a:bodyPr/>
                <a:lstStyle/>
                <a:p>
                  <a:endParaRPr lang="es-ES"/>
                </a:p>
              </p:txBody>
            </p:sp>
            <p:sp>
              <p:nvSpPr>
                <p:cNvPr id="30833" name="Line 291"/>
                <p:cNvSpPr>
                  <a:spLocks noChangeAspect="1" noChangeShapeType="1"/>
                </p:cNvSpPr>
                <p:nvPr/>
              </p:nvSpPr>
              <p:spPr bwMode="auto">
                <a:xfrm flipV="1">
                  <a:off x="2496" y="2352"/>
                  <a:ext cx="0" cy="288"/>
                </a:xfrm>
                <a:prstGeom prst="line">
                  <a:avLst/>
                </a:prstGeom>
                <a:noFill/>
                <a:ln w="9525">
                  <a:solidFill>
                    <a:srgbClr val="FF9900"/>
                  </a:solidFill>
                  <a:round/>
                  <a:headEnd/>
                  <a:tailEnd type="triangle" w="med" len="med"/>
                </a:ln>
              </p:spPr>
              <p:txBody>
                <a:bodyPr/>
                <a:lstStyle/>
                <a:p>
                  <a:endParaRPr lang="es-ES"/>
                </a:p>
              </p:txBody>
            </p:sp>
            <p:sp>
              <p:nvSpPr>
                <p:cNvPr id="30834" name="Line 292"/>
                <p:cNvSpPr>
                  <a:spLocks noChangeAspect="1" noChangeShapeType="1"/>
                </p:cNvSpPr>
                <p:nvPr/>
              </p:nvSpPr>
              <p:spPr bwMode="auto">
                <a:xfrm>
                  <a:off x="2496" y="1968"/>
                  <a:ext cx="0" cy="288"/>
                </a:xfrm>
                <a:prstGeom prst="line">
                  <a:avLst/>
                </a:prstGeom>
                <a:noFill/>
                <a:ln w="9525">
                  <a:solidFill>
                    <a:srgbClr val="FF9900"/>
                  </a:solidFill>
                  <a:round/>
                  <a:headEnd/>
                  <a:tailEnd type="triangle" w="med" len="med"/>
                </a:ln>
              </p:spPr>
              <p:txBody>
                <a:bodyPr/>
                <a:lstStyle/>
                <a:p>
                  <a:endParaRPr lang="es-ES"/>
                </a:p>
              </p:txBody>
            </p:sp>
            <p:sp>
              <p:nvSpPr>
                <p:cNvPr id="30835" name="Line 293"/>
                <p:cNvSpPr>
                  <a:spLocks noChangeAspect="1" noChangeShapeType="1"/>
                </p:cNvSpPr>
                <p:nvPr/>
              </p:nvSpPr>
              <p:spPr bwMode="auto">
                <a:xfrm flipH="1">
                  <a:off x="2544" y="2304"/>
                  <a:ext cx="336" cy="0"/>
                </a:xfrm>
                <a:prstGeom prst="line">
                  <a:avLst/>
                </a:prstGeom>
                <a:noFill/>
                <a:ln w="9525">
                  <a:solidFill>
                    <a:srgbClr val="FF9900"/>
                  </a:solidFill>
                  <a:round/>
                  <a:headEnd/>
                  <a:tailEnd type="triangle" w="med" len="med"/>
                </a:ln>
              </p:spPr>
              <p:txBody>
                <a:bodyPr/>
                <a:lstStyle/>
                <a:p>
                  <a:endParaRPr lang="es-ES"/>
                </a:p>
              </p:txBody>
            </p:sp>
          </p:grpSp>
        </p:grpSp>
      </p:grpSp>
      <p:sp>
        <p:nvSpPr>
          <p:cNvPr id="30773" name="Rectangle 294"/>
          <p:cNvSpPr>
            <a:spLocks noChangeArrowheads="1"/>
          </p:cNvSpPr>
          <p:nvPr/>
        </p:nvSpPr>
        <p:spPr bwMode="auto">
          <a:xfrm>
            <a:off x="971550" y="1211263"/>
            <a:ext cx="6918325" cy="528637"/>
          </a:xfrm>
          <a:prstGeom prst="rect">
            <a:avLst/>
          </a:prstGeom>
          <a:solidFill>
            <a:schemeClr val="bg1"/>
          </a:solidFill>
          <a:ln w="9525">
            <a:noFill/>
            <a:miter lim="800000"/>
            <a:headEnd/>
            <a:tailEnd/>
          </a:ln>
        </p:spPr>
        <p:txBody>
          <a:bodyPr wrap="none" anchor="ctr"/>
          <a:lstStyle/>
          <a:p>
            <a:pPr eaLnBrk="1" hangingPunct="1"/>
            <a:endParaRPr lang="es-ES" altLang="es-ES"/>
          </a:p>
        </p:txBody>
      </p:sp>
      <p:sp>
        <p:nvSpPr>
          <p:cNvPr id="30774" name="Rectangle 295"/>
          <p:cNvSpPr>
            <a:spLocks noChangeArrowheads="1"/>
          </p:cNvSpPr>
          <p:nvPr/>
        </p:nvSpPr>
        <p:spPr bwMode="auto">
          <a:xfrm>
            <a:off x="1158875" y="5776913"/>
            <a:ext cx="6918325" cy="528637"/>
          </a:xfrm>
          <a:prstGeom prst="rect">
            <a:avLst/>
          </a:prstGeom>
          <a:solidFill>
            <a:schemeClr val="bg1"/>
          </a:solidFill>
          <a:ln w="9525">
            <a:noFill/>
            <a:miter lim="800000"/>
            <a:headEnd/>
            <a:tailEnd/>
          </a:ln>
        </p:spPr>
        <p:txBody>
          <a:bodyPr wrap="none" anchor="ctr"/>
          <a:lstStyle/>
          <a:p>
            <a:pPr eaLnBrk="1" hangingPunct="1"/>
            <a:endParaRPr lang="es-ES" altLang="es-ES"/>
          </a:p>
        </p:txBody>
      </p:sp>
      <p:sp>
        <p:nvSpPr>
          <p:cNvPr id="30775" name="Rectangle 296"/>
          <p:cNvSpPr>
            <a:spLocks noChangeArrowheads="1"/>
          </p:cNvSpPr>
          <p:nvPr/>
        </p:nvSpPr>
        <p:spPr bwMode="auto">
          <a:xfrm>
            <a:off x="7251700" y="1498600"/>
            <a:ext cx="647700" cy="4465638"/>
          </a:xfrm>
          <a:prstGeom prst="rect">
            <a:avLst/>
          </a:prstGeom>
          <a:solidFill>
            <a:schemeClr val="bg1"/>
          </a:solidFill>
          <a:ln w="9525">
            <a:noFill/>
            <a:miter lim="800000"/>
            <a:headEnd/>
            <a:tailEnd/>
          </a:ln>
        </p:spPr>
        <p:txBody>
          <a:bodyPr wrap="none" anchor="ctr"/>
          <a:lstStyle/>
          <a:p>
            <a:pPr eaLnBrk="1" hangingPunct="1"/>
            <a:endParaRPr lang="es-ES" altLang="es-ES"/>
          </a:p>
        </p:txBody>
      </p:sp>
      <p:sp>
        <p:nvSpPr>
          <p:cNvPr id="30776" name="Rectangle 297"/>
          <p:cNvSpPr>
            <a:spLocks noChangeArrowheads="1"/>
          </p:cNvSpPr>
          <p:nvPr/>
        </p:nvSpPr>
        <p:spPr bwMode="auto">
          <a:xfrm>
            <a:off x="1116013" y="1714500"/>
            <a:ext cx="647700" cy="4465638"/>
          </a:xfrm>
          <a:prstGeom prst="rect">
            <a:avLst/>
          </a:prstGeom>
          <a:solidFill>
            <a:schemeClr val="bg1"/>
          </a:solidFill>
          <a:ln w="9525">
            <a:noFill/>
            <a:miter lim="800000"/>
            <a:headEnd/>
            <a:tailEnd/>
          </a:ln>
        </p:spPr>
        <p:txBody>
          <a:bodyPr wrap="none" anchor="ctr"/>
          <a:lstStyle/>
          <a:p>
            <a:pPr eaLnBrk="1" hangingPunct="1"/>
            <a:endParaRPr lang="es-ES" altLang="es-ES"/>
          </a:p>
        </p:txBody>
      </p:sp>
      <p:sp>
        <p:nvSpPr>
          <p:cNvPr id="30777" name="Text Box 298"/>
          <p:cNvSpPr txBox="1">
            <a:spLocks noChangeArrowheads="1"/>
          </p:cNvSpPr>
          <p:nvPr/>
        </p:nvSpPr>
        <p:spPr bwMode="auto">
          <a:xfrm>
            <a:off x="2195513" y="188913"/>
            <a:ext cx="5184775" cy="519112"/>
          </a:xfrm>
          <a:prstGeom prst="rect">
            <a:avLst/>
          </a:prstGeom>
          <a:noFill/>
          <a:ln w="9525">
            <a:noFill/>
            <a:miter lim="800000"/>
            <a:headEnd/>
            <a:tailEnd/>
          </a:ln>
        </p:spPr>
        <p:txBody>
          <a:bodyPr>
            <a:spAutoFit/>
          </a:bodyPr>
          <a:lstStyle/>
          <a:p>
            <a:pPr eaLnBrk="1" hangingPunct="1">
              <a:spcBef>
                <a:spcPct val="50000"/>
              </a:spcBef>
            </a:pPr>
            <a:r>
              <a:rPr lang="de-DE" altLang="es-ES" sz="2800" b="1">
                <a:solidFill>
                  <a:schemeClr val="bg1"/>
                </a:solidFill>
              </a:rPr>
              <a:t>Estriche / Bauphysik</a:t>
            </a:r>
          </a:p>
        </p:txBody>
      </p:sp>
      <p:pic>
        <p:nvPicPr>
          <p:cNvPr id="30778" name="Picture 6" descr="C:\Documents and Settings\jviebig\Mis documentos\Logo 2c o. Schrift.jpg"/>
          <p:cNvPicPr>
            <a:picLocks noChangeAspect="1" noChangeArrowheads="1"/>
          </p:cNvPicPr>
          <p:nvPr/>
        </p:nvPicPr>
        <p:blipFill>
          <a:blip r:embed="rId3"/>
          <a:srcRect/>
          <a:stretch>
            <a:fillRect/>
          </a:stretch>
        </p:blipFill>
        <p:spPr bwMode="auto">
          <a:xfrm>
            <a:off x="6500813" y="214313"/>
            <a:ext cx="2060575" cy="1116012"/>
          </a:xfrm>
          <a:prstGeom prst="rect">
            <a:avLst/>
          </a:prstGeom>
          <a:noFill/>
          <a:ln w="9525">
            <a:noFill/>
            <a:miter lim="800000"/>
            <a:headEnd/>
            <a:tailEnd/>
          </a:ln>
        </p:spPr>
      </p:pic>
      <p:sp>
        <p:nvSpPr>
          <p:cNvPr id="30779" name="Text Box 7"/>
          <p:cNvSpPr txBox="1">
            <a:spLocks noChangeArrowheads="1"/>
          </p:cNvSpPr>
          <p:nvPr/>
        </p:nvSpPr>
        <p:spPr bwMode="auto">
          <a:xfrm>
            <a:off x="214313" y="571500"/>
            <a:ext cx="8429625" cy="1200150"/>
          </a:xfrm>
          <a:prstGeom prst="rect">
            <a:avLst/>
          </a:prstGeom>
          <a:noFill/>
          <a:ln w="9525">
            <a:noFill/>
            <a:miter lim="800000"/>
            <a:headEnd/>
            <a:tailEnd/>
          </a:ln>
        </p:spPr>
        <p:txBody>
          <a:bodyPr>
            <a:spAutoFit/>
          </a:bodyPr>
          <a:lstStyle/>
          <a:p>
            <a:pPr eaLnBrk="1" hangingPunct="1">
              <a:spcBef>
                <a:spcPct val="50000"/>
              </a:spcBef>
            </a:pPr>
            <a:r>
              <a:rPr lang="es-ES" altLang="es-ES" sz="3600">
                <a:solidFill>
                  <a:srgbClr val="FF9900"/>
                </a:solidFill>
                <a:latin typeface="Arial Black" pitchFamily="34" charset="0"/>
              </a:rPr>
              <a:t>SISTEMA BEKOTEC</a:t>
            </a:r>
          </a:p>
          <a:p>
            <a:pPr eaLnBrk="1" hangingPunct="1">
              <a:spcBef>
                <a:spcPct val="50000"/>
              </a:spcBef>
            </a:pPr>
            <a:r>
              <a:rPr lang="es-ES" altLang="es-ES" sz="2400">
                <a:solidFill>
                  <a:srgbClr val="FF9900"/>
                </a:solidFill>
                <a:latin typeface="Arial Black" pitchFamily="34" charset="0"/>
              </a:rPr>
              <a:t>PAVIMENTOS FLOTANTES SIN DESPERFECTOS:</a:t>
            </a:r>
          </a:p>
        </p:txBody>
      </p:sp>
      <p:sp>
        <p:nvSpPr>
          <p:cNvPr id="30780"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sp>
        <p:nvSpPr>
          <p:cNvPr id="30781"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30782" name="Picture 302"/>
          <p:cNvPicPr>
            <a:picLocks noChangeAspect="1" noChangeArrowheads="1"/>
          </p:cNvPicPr>
          <p:nvPr/>
        </p:nvPicPr>
        <p:blipFill>
          <a:blip r:embed="rId4"/>
          <a:srcRect/>
          <a:stretch>
            <a:fillRect/>
          </a:stretch>
        </p:blipFill>
        <p:spPr bwMode="auto">
          <a:xfrm>
            <a:off x="7759700" y="6629400"/>
            <a:ext cx="9271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534"/>
                                        </p:tgtEl>
                                        <p:attrNameLst>
                                          <p:attrName>style.visibility</p:attrName>
                                        </p:attrNameLst>
                                      </p:cBhvr>
                                      <p:to>
                                        <p:strVal val="visible"/>
                                      </p:to>
                                    </p:set>
                                    <p:animEffect transition="in" filter="blinds(horizontal)">
                                      <p:cBhvr>
                                        <p:cTn id="7" dur="500"/>
                                        <p:tgtEl>
                                          <p:spTgt spid="63534"/>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3497"/>
                                        </p:tgtEl>
                                        <p:attrNameLst>
                                          <p:attrName>style.visibility</p:attrName>
                                        </p:attrNameLst>
                                      </p:cBhvr>
                                      <p:to>
                                        <p:strVal val="visible"/>
                                      </p:to>
                                    </p:set>
                                    <p:animEffect transition="in" filter="blinds(horizontal)">
                                      <p:cBhvr>
                                        <p:cTn id="11" dur="500"/>
                                        <p:tgtEl>
                                          <p:spTgt spid="63497"/>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63537"/>
                                        </p:tgtEl>
                                        <p:attrNameLst>
                                          <p:attrName>style.visibility</p:attrName>
                                        </p:attrNameLst>
                                      </p:cBhvr>
                                      <p:to>
                                        <p:strVal val="visible"/>
                                      </p:to>
                                    </p:set>
                                    <p:animEffect transition="in" filter="blinds(horizontal)">
                                      <p:cBhvr>
                                        <p:cTn id="15" dur="500"/>
                                        <p:tgtEl>
                                          <p:spTgt spid="63537"/>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63503"/>
                                        </p:tgtEl>
                                        <p:attrNameLst>
                                          <p:attrName>style.visibility</p:attrName>
                                        </p:attrNameLst>
                                      </p:cBhvr>
                                      <p:to>
                                        <p:strVal val="visible"/>
                                      </p:to>
                                    </p:set>
                                    <p:animEffect transition="in" filter="blinds(horizontal)">
                                      <p:cBhvr>
                                        <p:cTn id="19" dur="500"/>
                                        <p:tgtEl>
                                          <p:spTgt spid="63503"/>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63538"/>
                                        </p:tgtEl>
                                        <p:attrNameLst>
                                          <p:attrName>style.visibility</p:attrName>
                                        </p:attrNameLst>
                                      </p:cBhvr>
                                      <p:to>
                                        <p:strVal val="visible"/>
                                      </p:to>
                                    </p:set>
                                    <p:animEffect transition="in" filter="blinds(horizontal)">
                                      <p:cBhvr>
                                        <p:cTn id="23" dur="500"/>
                                        <p:tgtEl>
                                          <p:spTgt spid="63538"/>
                                        </p:tgtEl>
                                      </p:cBhvr>
                                    </p:animEffect>
                                  </p:childTnLst>
                                </p:cTn>
                              </p:par>
                            </p:childTnLst>
                          </p:cTn>
                        </p:par>
                        <p:par>
                          <p:cTn id="24" fill="hold" nodeType="afterGroup">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63539"/>
                                        </p:tgtEl>
                                        <p:attrNameLst>
                                          <p:attrName>style.visibility</p:attrName>
                                        </p:attrNameLst>
                                      </p:cBhvr>
                                      <p:to>
                                        <p:strVal val="visible"/>
                                      </p:to>
                                    </p:set>
                                    <p:animEffect transition="in" filter="blinds(horizontal)">
                                      <p:cBhvr>
                                        <p:cTn id="27" dur="500"/>
                                        <p:tgtEl>
                                          <p:spTgt spid="63539"/>
                                        </p:tgtEl>
                                      </p:cBhvr>
                                    </p:animEffect>
                                  </p:childTnLst>
                                </p:cTn>
                              </p:par>
                            </p:childTnLst>
                          </p:cTn>
                        </p:par>
                        <p:par>
                          <p:cTn id="28" fill="hold" nodeType="afterGroup">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63533"/>
                                        </p:tgtEl>
                                        <p:attrNameLst>
                                          <p:attrName>style.visibility</p:attrName>
                                        </p:attrNameLst>
                                      </p:cBhvr>
                                      <p:to>
                                        <p:strVal val="visible"/>
                                      </p:to>
                                    </p:set>
                                    <p:animEffect transition="in" filter="blinds(horizontal)">
                                      <p:cBhvr>
                                        <p:cTn id="31" dur="500"/>
                                        <p:tgtEl>
                                          <p:spTgt spid="63533"/>
                                        </p:tgtEl>
                                      </p:cBhvr>
                                    </p:animEffect>
                                  </p:childTnLst>
                                </p:cTn>
                              </p:par>
                            </p:childTnLst>
                          </p:cTn>
                        </p:par>
                        <p:par>
                          <p:cTn id="32" fill="hold" nodeType="afterGroup">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63496"/>
                                        </p:tgtEl>
                                        <p:attrNameLst>
                                          <p:attrName>style.visibility</p:attrName>
                                        </p:attrNameLst>
                                      </p:cBhvr>
                                      <p:to>
                                        <p:strVal val="visible"/>
                                      </p:to>
                                    </p:set>
                                    <p:animEffect transition="in" filter="blinds(horizontal)">
                                      <p:cBhvr>
                                        <p:cTn id="35" dur="500"/>
                                        <p:tgtEl>
                                          <p:spTgt spid="63496"/>
                                        </p:tgtEl>
                                      </p:cBhvr>
                                    </p:animEffect>
                                  </p:childTnLst>
                                </p:cTn>
                              </p:par>
                            </p:childTnLst>
                          </p:cTn>
                        </p:par>
                        <p:par>
                          <p:cTn id="36" fill="hold" nodeType="afterGroup">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63494"/>
                                        </p:tgtEl>
                                        <p:attrNameLst>
                                          <p:attrName>style.visibility</p:attrName>
                                        </p:attrNameLst>
                                      </p:cBhvr>
                                      <p:to>
                                        <p:strVal val="visible"/>
                                      </p:to>
                                    </p:set>
                                    <p:animEffect transition="in" filter="blinds(horizontal)">
                                      <p:cBhvr>
                                        <p:cTn id="39" dur="500"/>
                                        <p:tgtEl>
                                          <p:spTgt spid="63494"/>
                                        </p:tgtEl>
                                      </p:cBhvr>
                                    </p:animEffect>
                                  </p:childTnLst>
                                </p:cTn>
                              </p:par>
                            </p:childTnLst>
                          </p:cTn>
                        </p:par>
                        <p:par>
                          <p:cTn id="40" fill="hold" nodeType="afterGroup">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63502"/>
                                        </p:tgtEl>
                                        <p:attrNameLst>
                                          <p:attrName>style.visibility</p:attrName>
                                        </p:attrNameLst>
                                      </p:cBhvr>
                                      <p:to>
                                        <p:strVal val="visible"/>
                                      </p:to>
                                    </p:set>
                                    <p:animEffect transition="in" filter="blinds(horizontal)">
                                      <p:cBhvr>
                                        <p:cTn id="43" dur="500"/>
                                        <p:tgtEl>
                                          <p:spTgt spid="63502"/>
                                        </p:tgtEl>
                                      </p:cBhvr>
                                    </p:animEffect>
                                  </p:childTnLst>
                                </p:cTn>
                              </p:par>
                            </p:childTnLst>
                          </p:cTn>
                        </p:par>
                        <p:par>
                          <p:cTn id="44" fill="hold" nodeType="afterGroup">
                            <p:stCondLst>
                              <p:cond delay="5000"/>
                            </p:stCondLst>
                            <p:childTnLst>
                              <p:par>
                                <p:cTn id="45" presetID="3" presetClass="entr" presetSubtype="10" fill="hold" grpId="0" nodeType="afterEffect">
                                  <p:stCondLst>
                                    <p:cond delay="0"/>
                                  </p:stCondLst>
                                  <p:childTnLst>
                                    <p:set>
                                      <p:cBhvr>
                                        <p:cTn id="46" dur="1" fill="hold">
                                          <p:stCondLst>
                                            <p:cond delay="0"/>
                                          </p:stCondLst>
                                        </p:cTn>
                                        <p:tgtEl>
                                          <p:spTgt spid="63500"/>
                                        </p:tgtEl>
                                        <p:attrNameLst>
                                          <p:attrName>style.visibility</p:attrName>
                                        </p:attrNameLst>
                                      </p:cBhvr>
                                      <p:to>
                                        <p:strVal val="visible"/>
                                      </p:to>
                                    </p:set>
                                    <p:animEffect transition="in" filter="blinds(horizontal)">
                                      <p:cBhvr>
                                        <p:cTn id="47" dur="500"/>
                                        <p:tgtEl>
                                          <p:spTgt spid="63500"/>
                                        </p:tgtEl>
                                      </p:cBhvr>
                                    </p:animEffect>
                                  </p:childTnLst>
                                </p:cTn>
                              </p:par>
                            </p:childTnLst>
                          </p:cTn>
                        </p:par>
                        <p:par>
                          <p:cTn id="48" fill="hold" nodeType="afterGroup">
                            <p:stCondLst>
                              <p:cond delay="5500"/>
                            </p:stCondLst>
                            <p:childTnLst>
                              <p:par>
                                <p:cTn id="49" presetID="3" presetClass="entr" presetSubtype="10" fill="hold" grpId="0" nodeType="afterEffect">
                                  <p:stCondLst>
                                    <p:cond delay="0"/>
                                  </p:stCondLst>
                                  <p:childTnLst>
                                    <p:set>
                                      <p:cBhvr>
                                        <p:cTn id="50" dur="1" fill="hold">
                                          <p:stCondLst>
                                            <p:cond delay="0"/>
                                          </p:stCondLst>
                                        </p:cTn>
                                        <p:tgtEl>
                                          <p:spTgt spid="63515"/>
                                        </p:tgtEl>
                                        <p:attrNameLst>
                                          <p:attrName>style.visibility</p:attrName>
                                        </p:attrNameLst>
                                      </p:cBhvr>
                                      <p:to>
                                        <p:strVal val="visible"/>
                                      </p:to>
                                    </p:set>
                                    <p:animEffect transition="in" filter="blinds(horizontal)">
                                      <p:cBhvr>
                                        <p:cTn id="51" dur="500"/>
                                        <p:tgtEl>
                                          <p:spTgt spid="63515"/>
                                        </p:tgtEl>
                                      </p:cBhvr>
                                    </p:animEffect>
                                  </p:childTnLst>
                                </p:cTn>
                              </p:par>
                            </p:childTnLst>
                          </p:cTn>
                        </p:par>
                        <p:par>
                          <p:cTn id="52" fill="hold" nodeType="afterGroup">
                            <p:stCondLst>
                              <p:cond delay="6000"/>
                            </p:stCondLst>
                            <p:childTnLst>
                              <p:par>
                                <p:cTn id="53" presetID="3" presetClass="entr" presetSubtype="10" fill="hold" grpId="0" nodeType="afterEffect">
                                  <p:stCondLst>
                                    <p:cond delay="0"/>
                                  </p:stCondLst>
                                  <p:childTnLst>
                                    <p:set>
                                      <p:cBhvr>
                                        <p:cTn id="54" dur="1" fill="hold">
                                          <p:stCondLst>
                                            <p:cond delay="0"/>
                                          </p:stCondLst>
                                        </p:cTn>
                                        <p:tgtEl>
                                          <p:spTgt spid="63495"/>
                                        </p:tgtEl>
                                        <p:attrNameLst>
                                          <p:attrName>style.visibility</p:attrName>
                                        </p:attrNameLst>
                                      </p:cBhvr>
                                      <p:to>
                                        <p:strVal val="visible"/>
                                      </p:to>
                                    </p:set>
                                    <p:animEffect transition="in" filter="blinds(horizontal)">
                                      <p:cBhvr>
                                        <p:cTn id="55" dur="500"/>
                                        <p:tgtEl>
                                          <p:spTgt spid="63495"/>
                                        </p:tgtEl>
                                      </p:cBhvr>
                                    </p:animEffect>
                                  </p:childTnLst>
                                </p:cTn>
                              </p:par>
                            </p:childTnLst>
                          </p:cTn>
                        </p:par>
                        <p:par>
                          <p:cTn id="56" fill="hold" nodeType="afterGroup">
                            <p:stCondLst>
                              <p:cond delay="6500"/>
                            </p:stCondLst>
                            <p:childTnLst>
                              <p:par>
                                <p:cTn id="57" presetID="3" presetClass="entr" presetSubtype="10" fill="hold" grpId="0" nodeType="afterEffect">
                                  <p:stCondLst>
                                    <p:cond delay="0"/>
                                  </p:stCondLst>
                                  <p:childTnLst>
                                    <p:set>
                                      <p:cBhvr>
                                        <p:cTn id="58" dur="1" fill="hold">
                                          <p:stCondLst>
                                            <p:cond delay="0"/>
                                          </p:stCondLst>
                                        </p:cTn>
                                        <p:tgtEl>
                                          <p:spTgt spid="63493"/>
                                        </p:tgtEl>
                                        <p:attrNameLst>
                                          <p:attrName>style.visibility</p:attrName>
                                        </p:attrNameLst>
                                      </p:cBhvr>
                                      <p:to>
                                        <p:strVal val="visible"/>
                                      </p:to>
                                    </p:set>
                                    <p:animEffect transition="in" filter="blinds(horizontal)">
                                      <p:cBhvr>
                                        <p:cTn id="59" dur="500"/>
                                        <p:tgtEl>
                                          <p:spTgt spid="63493"/>
                                        </p:tgtEl>
                                      </p:cBhvr>
                                    </p:animEffect>
                                  </p:childTnLst>
                                </p:cTn>
                              </p:par>
                            </p:childTnLst>
                          </p:cTn>
                        </p:par>
                        <p:par>
                          <p:cTn id="60" fill="hold" nodeType="afterGroup">
                            <p:stCondLst>
                              <p:cond delay="7000"/>
                            </p:stCondLst>
                            <p:childTnLst>
                              <p:par>
                                <p:cTn id="61" presetID="3" presetClass="entr" presetSubtype="10" fill="hold" grpId="0" nodeType="afterEffect">
                                  <p:stCondLst>
                                    <p:cond delay="0"/>
                                  </p:stCondLst>
                                  <p:childTnLst>
                                    <p:set>
                                      <p:cBhvr>
                                        <p:cTn id="62" dur="1" fill="hold">
                                          <p:stCondLst>
                                            <p:cond delay="0"/>
                                          </p:stCondLst>
                                        </p:cTn>
                                        <p:tgtEl>
                                          <p:spTgt spid="63501"/>
                                        </p:tgtEl>
                                        <p:attrNameLst>
                                          <p:attrName>style.visibility</p:attrName>
                                        </p:attrNameLst>
                                      </p:cBhvr>
                                      <p:to>
                                        <p:strVal val="visible"/>
                                      </p:to>
                                    </p:set>
                                    <p:animEffect transition="in" filter="blinds(horizontal)">
                                      <p:cBhvr>
                                        <p:cTn id="63" dur="500"/>
                                        <p:tgtEl>
                                          <p:spTgt spid="63501"/>
                                        </p:tgtEl>
                                      </p:cBhvr>
                                    </p:animEffect>
                                  </p:childTnLst>
                                </p:cTn>
                              </p:par>
                            </p:childTnLst>
                          </p:cTn>
                        </p:par>
                        <p:par>
                          <p:cTn id="64" fill="hold" nodeType="afterGroup">
                            <p:stCondLst>
                              <p:cond delay="7500"/>
                            </p:stCondLst>
                            <p:childTnLst>
                              <p:par>
                                <p:cTn id="65" presetID="3" presetClass="entr" presetSubtype="10" fill="hold" grpId="0" nodeType="afterEffect">
                                  <p:stCondLst>
                                    <p:cond delay="0"/>
                                  </p:stCondLst>
                                  <p:childTnLst>
                                    <p:set>
                                      <p:cBhvr>
                                        <p:cTn id="66" dur="1" fill="hold">
                                          <p:stCondLst>
                                            <p:cond delay="0"/>
                                          </p:stCondLst>
                                        </p:cTn>
                                        <p:tgtEl>
                                          <p:spTgt spid="63499"/>
                                        </p:tgtEl>
                                        <p:attrNameLst>
                                          <p:attrName>style.visibility</p:attrName>
                                        </p:attrNameLst>
                                      </p:cBhvr>
                                      <p:to>
                                        <p:strVal val="visible"/>
                                      </p:to>
                                    </p:set>
                                    <p:animEffect transition="in" filter="blinds(horizontal)">
                                      <p:cBhvr>
                                        <p:cTn id="67" dur="500"/>
                                        <p:tgtEl>
                                          <p:spTgt spid="63499"/>
                                        </p:tgtEl>
                                      </p:cBhvr>
                                    </p:animEffect>
                                  </p:childTnLst>
                                </p:cTn>
                              </p:par>
                            </p:childTnLst>
                          </p:cTn>
                        </p:par>
                        <p:par>
                          <p:cTn id="68" fill="hold" nodeType="afterGroup">
                            <p:stCondLst>
                              <p:cond delay="8000"/>
                            </p:stCondLst>
                            <p:childTnLst>
                              <p:par>
                                <p:cTn id="69" presetID="3" presetClass="entr" presetSubtype="10" fill="hold" grpId="0" nodeType="afterEffect">
                                  <p:stCondLst>
                                    <p:cond delay="0"/>
                                  </p:stCondLst>
                                  <p:childTnLst>
                                    <p:set>
                                      <p:cBhvr>
                                        <p:cTn id="70" dur="1" fill="hold">
                                          <p:stCondLst>
                                            <p:cond delay="0"/>
                                          </p:stCondLst>
                                        </p:cTn>
                                        <p:tgtEl>
                                          <p:spTgt spid="63514"/>
                                        </p:tgtEl>
                                        <p:attrNameLst>
                                          <p:attrName>style.visibility</p:attrName>
                                        </p:attrNameLst>
                                      </p:cBhvr>
                                      <p:to>
                                        <p:strVal val="visible"/>
                                      </p:to>
                                    </p:set>
                                    <p:animEffect transition="in" filter="blinds(horizontal)">
                                      <p:cBhvr>
                                        <p:cTn id="71" dur="500"/>
                                        <p:tgtEl>
                                          <p:spTgt spid="63514"/>
                                        </p:tgtEl>
                                      </p:cBhvr>
                                    </p:animEffect>
                                  </p:childTnLst>
                                </p:cTn>
                              </p:par>
                            </p:childTnLst>
                          </p:cTn>
                        </p:par>
                        <p:par>
                          <p:cTn id="72" fill="hold" nodeType="afterGroup">
                            <p:stCondLst>
                              <p:cond delay="8500"/>
                            </p:stCondLst>
                            <p:childTnLst>
                              <p:par>
                                <p:cTn id="73" presetID="3" presetClass="entr" presetSubtype="10" fill="hold" grpId="0" nodeType="afterEffect">
                                  <p:stCondLst>
                                    <p:cond delay="0"/>
                                  </p:stCondLst>
                                  <p:childTnLst>
                                    <p:set>
                                      <p:cBhvr>
                                        <p:cTn id="74" dur="1" fill="hold">
                                          <p:stCondLst>
                                            <p:cond delay="0"/>
                                          </p:stCondLst>
                                        </p:cTn>
                                        <p:tgtEl>
                                          <p:spTgt spid="63512"/>
                                        </p:tgtEl>
                                        <p:attrNameLst>
                                          <p:attrName>style.visibility</p:attrName>
                                        </p:attrNameLst>
                                      </p:cBhvr>
                                      <p:to>
                                        <p:strVal val="visible"/>
                                      </p:to>
                                    </p:set>
                                    <p:animEffect transition="in" filter="blinds(horizontal)">
                                      <p:cBhvr>
                                        <p:cTn id="75" dur="500"/>
                                        <p:tgtEl>
                                          <p:spTgt spid="63512"/>
                                        </p:tgtEl>
                                      </p:cBhvr>
                                    </p:animEffect>
                                  </p:childTnLst>
                                </p:cTn>
                              </p:par>
                            </p:childTnLst>
                          </p:cTn>
                        </p:par>
                        <p:par>
                          <p:cTn id="76" fill="hold" nodeType="afterGroup">
                            <p:stCondLst>
                              <p:cond delay="9000"/>
                            </p:stCondLst>
                            <p:childTnLst>
                              <p:par>
                                <p:cTn id="77" presetID="3" presetClass="entr" presetSubtype="10" fill="hold" grpId="0" nodeType="afterEffect">
                                  <p:stCondLst>
                                    <p:cond delay="0"/>
                                  </p:stCondLst>
                                  <p:childTnLst>
                                    <p:set>
                                      <p:cBhvr>
                                        <p:cTn id="78" dur="1" fill="hold">
                                          <p:stCondLst>
                                            <p:cond delay="0"/>
                                          </p:stCondLst>
                                        </p:cTn>
                                        <p:tgtEl>
                                          <p:spTgt spid="63532"/>
                                        </p:tgtEl>
                                        <p:attrNameLst>
                                          <p:attrName>style.visibility</p:attrName>
                                        </p:attrNameLst>
                                      </p:cBhvr>
                                      <p:to>
                                        <p:strVal val="visible"/>
                                      </p:to>
                                    </p:set>
                                    <p:animEffect transition="in" filter="blinds(horizontal)">
                                      <p:cBhvr>
                                        <p:cTn id="79" dur="500"/>
                                        <p:tgtEl>
                                          <p:spTgt spid="63532"/>
                                        </p:tgtEl>
                                      </p:cBhvr>
                                    </p:animEffect>
                                  </p:childTnLst>
                                </p:cTn>
                              </p:par>
                            </p:childTnLst>
                          </p:cTn>
                        </p:par>
                        <p:par>
                          <p:cTn id="80" fill="hold" nodeType="afterGroup">
                            <p:stCondLst>
                              <p:cond delay="9500"/>
                            </p:stCondLst>
                            <p:childTnLst>
                              <p:par>
                                <p:cTn id="81" presetID="3" presetClass="entr" presetSubtype="10" fill="hold" grpId="0" nodeType="afterEffect">
                                  <p:stCondLst>
                                    <p:cond delay="0"/>
                                  </p:stCondLst>
                                  <p:childTnLst>
                                    <p:set>
                                      <p:cBhvr>
                                        <p:cTn id="82" dur="1" fill="hold">
                                          <p:stCondLst>
                                            <p:cond delay="0"/>
                                          </p:stCondLst>
                                        </p:cTn>
                                        <p:tgtEl>
                                          <p:spTgt spid="63492"/>
                                        </p:tgtEl>
                                        <p:attrNameLst>
                                          <p:attrName>style.visibility</p:attrName>
                                        </p:attrNameLst>
                                      </p:cBhvr>
                                      <p:to>
                                        <p:strVal val="visible"/>
                                      </p:to>
                                    </p:set>
                                    <p:animEffect transition="in" filter="blinds(horizontal)">
                                      <p:cBhvr>
                                        <p:cTn id="83" dur="500"/>
                                        <p:tgtEl>
                                          <p:spTgt spid="63492"/>
                                        </p:tgtEl>
                                      </p:cBhvr>
                                    </p:animEffect>
                                  </p:childTnLst>
                                </p:cTn>
                              </p:par>
                            </p:childTnLst>
                          </p:cTn>
                        </p:par>
                        <p:par>
                          <p:cTn id="84" fill="hold" nodeType="afterGroup">
                            <p:stCondLst>
                              <p:cond delay="10000"/>
                            </p:stCondLst>
                            <p:childTnLst>
                              <p:par>
                                <p:cTn id="85" presetID="3" presetClass="entr" presetSubtype="10" fill="hold" grpId="0" nodeType="afterEffect">
                                  <p:stCondLst>
                                    <p:cond delay="0"/>
                                  </p:stCondLst>
                                  <p:childTnLst>
                                    <p:set>
                                      <p:cBhvr>
                                        <p:cTn id="86" dur="1" fill="hold">
                                          <p:stCondLst>
                                            <p:cond delay="0"/>
                                          </p:stCondLst>
                                        </p:cTn>
                                        <p:tgtEl>
                                          <p:spTgt spid="63509"/>
                                        </p:tgtEl>
                                        <p:attrNameLst>
                                          <p:attrName>style.visibility</p:attrName>
                                        </p:attrNameLst>
                                      </p:cBhvr>
                                      <p:to>
                                        <p:strVal val="visible"/>
                                      </p:to>
                                    </p:set>
                                    <p:animEffect transition="in" filter="blinds(horizontal)">
                                      <p:cBhvr>
                                        <p:cTn id="87" dur="500"/>
                                        <p:tgtEl>
                                          <p:spTgt spid="63509"/>
                                        </p:tgtEl>
                                      </p:cBhvr>
                                    </p:animEffect>
                                  </p:childTnLst>
                                </p:cTn>
                              </p:par>
                            </p:childTnLst>
                          </p:cTn>
                        </p:par>
                        <p:par>
                          <p:cTn id="88" fill="hold" nodeType="afterGroup">
                            <p:stCondLst>
                              <p:cond delay="10500"/>
                            </p:stCondLst>
                            <p:childTnLst>
                              <p:par>
                                <p:cTn id="89" presetID="3" presetClass="entr" presetSubtype="10" fill="hold" grpId="0" nodeType="afterEffect">
                                  <p:stCondLst>
                                    <p:cond delay="0"/>
                                  </p:stCondLst>
                                  <p:childTnLst>
                                    <p:set>
                                      <p:cBhvr>
                                        <p:cTn id="90" dur="1" fill="hold">
                                          <p:stCondLst>
                                            <p:cond delay="0"/>
                                          </p:stCondLst>
                                        </p:cTn>
                                        <p:tgtEl>
                                          <p:spTgt spid="63498"/>
                                        </p:tgtEl>
                                        <p:attrNameLst>
                                          <p:attrName>style.visibility</p:attrName>
                                        </p:attrNameLst>
                                      </p:cBhvr>
                                      <p:to>
                                        <p:strVal val="visible"/>
                                      </p:to>
                                    </p:set>
                                    <p:animEffect transition="in" filter="blinds(horizontal)">
                                      <p:cBhvr>
                                        <p:cTn id="91" dur="500"/>
                                        <p:tgtEl>
                                          <p:spTgt spid="63498"/>
                                        </p:tgtEl>
                                      </p:cBhvr>
                                    </p:animEffect>
                                  </p:childTnLst>
                                </p:cTn>
                              </p:par>
                            </p:childTnLst>
                          </p:cTn>
                        </p:par>
                        <p:par>
                          <p:cTn id="92" fill="hold" nodeType="afterGroup">
                            <p:stCondLst>
                              <p:cond delay="11000"/>
                            </p:stCondLst>
                            <p:childTnLst>
                              <p:par>
                                <p:cTn id="93" presetID="3" presetClass="entr" presetSubtype="10" fill="hold" grpId="0" nodeType="afterEffect">
                                  <p:stCondLst>
                                    <p:cond delay="0"/>
                                  </p:stCondLst>
                                  <p:childTnLst>
                                    <p:set>
                                      <p:cBhvr>
                                        <p:cTn id="94" dur="1" fill="hold">
                                          <p:stCondLst>
                                            <p:cond delay="0"/>
                                          </p:stCondLst>
                                        </p:cTn>
                                        <p:tgtEl>
                                          <p:spTgt spid="63513"/>
                                        </p:tgtEl>
                                        <p:attrNameLst>
                                          <p:attrName>style.visibility</p:attrName>
                                        </p:attrNameLst>
                                      </p:cBhvr>
                                      <p:to>
                                        <p:strVal val="visible"/>
                                      </p:to>
                                    </p:set>
                                    <p:animEffect transition="in" filter="blinds(horizontal)">
                                      <p:cBhvr>
                                        <p:cTn id="95" dur="500"/>
                                        <p:tgtEl>
                                          <p:spTgt spid="63513"/>
                                        </p:tgtEl>
                                      </p:cBhvr>
                                    </p:animEffect>
                                  </p:childTnLst>
                                </p:cTn>
                              </p:par>
                            </p:childTnLst>
                          </p:cTn>
                        </p:par>
                        <p:par>
                          <p:cTn id="96" fill="hold" nodeType="afterGroup">
                            <p:stCondLst>
                              <p:cond delay="11500"/>
                            </p:stCondLst>
                            <p:childTnLst>
                              <p:par>
                                <p:cTn id="97" presetID="3" presetClass="entr" presetSubtype="10" fill="hold" grpId="0" nodeType="afterEffect">
                                  <p:stCondLst>
                                    <p:cond delay="0"/>
                                  </p:stCondLst>
                                  <p:childTnLst>
                                    <p:set>
                                      <p:cBhvr>
                                        <p:cTn id="98" dur="1" fill="hold">
                                          <p:stCondLst>
                                            <p:cond delay="0"/>
                                          </p:stCondLst>
                                        </p:cTn>
                                        <p:tgtEl>
                                          <p:spTgt spid="63511"/>
                                        </p:tgtEl>
                                        <p:attrNameLst>
                                          <p:attrName>style.visibility</p:attrName>
                                        </p:attrNameLst>
                                      </p:cBhvr>
                                      <p:to>
                                        <p:strVal val="visible"/>
                                      </p:to>
                                    </p:set>
                                    <p:animEffect transition="in" filter="blinds(horizontal)">
                                      <p:cBhvr>
                                        <p:cTn id="99" dur="500"/>
                                        <p:tgtEl>
                                          <p:spTgt spid="63511"/>
                                        </p:tgtEl>
                                      </p:cBhvr>
                                    </p:animEffect>
                                  </p:childTnLst>
                                </p:cTn>
                              </p:par>
                            </p:childTnLst>
                          </p:cTn>
                        </p:par>
                        <p:par>
                          <p:cTn id="100" fill="hold" nodeType="afterGroup">
                            <p:stCondLst>
                              <p:cond delay="12000"/>
                            </p:stCondLst>
                            <p:childTnLst>
                              <p:par>
                                <p:cTn id="101" presetID="3" presetClass="entr" presetSubtype="10" fill="hold" grpId="0" nodeType="afterEffect">
                                  <p:stCondLst>
                                    <p:cond delay="0"/>
                                  </p:stCondLst>
                                  <p:childTnLst>
                                    <p:set>
                                      <p:cBhvr>
                                        <p:cTn id="102" dur="1" fill="hold">
                                          <p:stCondLst>
                                            <p:cond delay="0"/>
                                          </p:stCondLst>
                                        </p:cTn>
                                        <p:tgtEl>
                                          <p:spTgt spid="63531"/>
                                        </p:tgtEl>
                                        <p:attrNameLst>
                                          <p:attrName>style.visibility</p:attrName>
                                        </p:attrNameLst>
                                      </p:cBhvr>
                                      <p:to>
                                        <p:strVal val="visible"/>
                                      </p:to>
                                    </p:set>
                                    <p:animEffect transition="in" filter="blinds(horizontal)">
                                      <p:cBhvr>
                                        <p:cTn id="103" dur="500"/>
                                        <p:tgtEl>
                                          <p:spTgt spid="63531"/>
                                        </p:tgtEl>
                                      </p:cBhvr>
                                    </p:animEffect>
                                  </p:childTnLst>
                                </p:cTn>
                              </p:par>
                            </p:childTnLst>
                          </p:cTn>
                        </p:par>
                        <p:par>
                          <p:cTn id="104" fill="hold" nodeType="afterGroup">
                            <p:stCondLst>
                              <p:cond delay="12500"/>
                            </p:stCondLst>
                            <p:childTnLst>
                              <p:par>
                                <p:cTn id="105" presetID="3" presetClass="entr" presetSubtype="10" fill="hold" grpId="0" nodeType="afterEffect">
                                  <p:stCondLst>
                                    <p:cond delay="0"/>
                                  </p:stCondLst>
                                  <p:childTnLst>
                                    <p:set>
                                      <p:cBhvr>
                                        <p:cTn id="106" dur="1" fill="hold">
                                          <p:stCondLst>
                                            <p:cond delay="0"/>
                                          </p:stCondLst>
                                        </p:cTn>
                                        <p:tgtEl>
                                          <p:spTgt spid="63508"/>
                                        </p:tgtEl>
                                        <p:attrNameLst>
                                          <p:attrName>style.visibility</p:attrName>
                                        </p:attrNameLst>
                                      </p:cBhvr>
                                      <p:to>
                                        <p:strVal val="visible"/>
                                      </p:to>
                                    </p:set>
                                    <p:animEffect transition="in" filter="blinds(horizontal)">
                                      <p:cBhvr>
                                        <p:cTn id="107" dur="500"/>
                                        <p:tgtEl>
                                          <p:spTgt spid="63508"/>
                                        </p:tgtEl>
                                      </p:cBhvr>
                                    </p:animEffect>
                                  </p:childTnLst>
                                </p:cTn>
                              </p:par>
                            </p:childTnLst>
                          </p:cTn>
                        </p:par>
                        <p:par>
                          <p:cTn id="108" fill="hold" nodeType="afterGroup">
                            <p:stCondLst>
                              <p:cond delay="13000"/>
                            </p:stCondLst>
                            <p:childTnLst>
                              <p:par>
                                <p:cTn id="109" presetID="3" presetClass="entr" presetSubtype="10" fill="hold" grpId="0" nodeType="afterEffect">
                                  <p:stCondLst>
                                    <p:cond delay="0"/>
                                  </p:stCondLst>
                                  <p:childTnLst>
                                    <p:set>
                                      <p:cBhvr>
                                        <p:cTn id="110" dur="1" fill="hold">
                                          <p:stCondLst>
                                            <p:cond delay="0"/>
                                          </p:stCondLst>
                                        </p:cTn>
                                        <p:tgtEl>
                                          <p:spTgt spid="63506"/>
                                        </p:tgtEl>
                                        <p:attrNameLst>
                                          <p:attrName>style.visibility</p:attrName>
                                        </p:attrNameLst>
                                      </p:cBhvr>
                                      <p:to>
                                        <p:strVal val="visible"/>
                                      </p:to>
                                    </p:set>
                                    <p:animEffect transition="in" filter="blinds(horizontal)">
                                      <p:cBhvr>
                                        <p:cTn id="111" dur="500"/>
                                        <p:tgtEl>
                                          <p:spTgt spid="63506"/>
                                        </p:tgtEl>
                                      </p:cBhvr>
                                    </p:animEffect>
                                  </p:childTnLst>
                                </p:cTn>
                              </p:par>
                            </p:childTnLst>
                          </p:cTn>
                        </p:par>
                        <p:par>
                          <p:cTn id="112" fill="hold" nodeType="afterGroup">
                            <p:stCondLst>
                              <p:cond delay="13500"/>
                            </p:stCondLst>
                            <p:childTnLst>
                              <p:par>
                                <p:cTn id="113" presetID="3" presetClass="entr" presetSubtype="10" fill="hold" grpId="0" nodeType="afterEffect">
                                  <p:stCondLst>
                                    <p:cond delay="0"/>
                                  </p:stCondLst>
                                  <p:childTnLst>
                                    <p:set>
                                      <p:cBhvr>
                                        <p:cTn id="114" dur="1" fill="hold">
                                          <p:stCondLst>
                                            <p:cond delay="0"/>
                                          </p:stCondLst>
                                        </p:cTn>
                                        <p:tgtEl>
                                          <p:spTgt spid="63521"/>
                                        </p:tgtEl>
                                        <p:attrNameLst>
                                          <p:attrName>style.visibility</p:attrName>
                                        </p:attrNameLst>
                                      </p:cBhvr>
                                      <p:to>
                                        <p:strVal val="visible"/>
                                      </p:to>
                                    </p:set>
                                    <p:animEffect transition="in" filter="blinds(horizontal)">
                                      <p:cBhvr>
                                        <p:cTn id="115" dur="500"/>
                                        <p:tgtEl>
                                          <p:spTgt spid="63521"/>
                                        </p:tgtEl>
                                      </p:cBhvr>
                                    </p:animEffect>
                                  </p:childTnLst>
                                </p:cTn>
                              </p:par>
                            </p:childTnLst>
                          </p:cTn>
                        </p:par>
                        <p:par>
                          <p:cTn id="116" fill="hold" nodeType="afterGroup">
                            <p:stCondLst>
                              <p:cond delay="14000"/>
                            </p:stCondLst>
                            <p:childTnLst>
                              <p:par>
                                <p:cTn id="117" presetID="3" presetClass="entr" presetSubtype="10" fill="hold" grpId="0" nodeType="afterEffect">
                                  <p:stCondLst>
                                    <p:cond delay="0"/>
                                  </p:stCondLst>
                                  <p:childTnLst>
                                    <p:set>
                                      <p:cBhvr>
                                        <p:cTn id="118" dur="1" fill="hold">
                                          <p:stCondLst>
                                            <p:cond delay="0"/>
                                          </p:stCondLst>
                                        </p:cTn>
                                        <p:tgtEl>
                                          <p:spTgt spid="63510"/>
                                        </p:tgtEl>
                                        <p:attrNameLst>
                                          <p:attrName>style.visibility</p:attrName>
                                        </p:attrNameLst>
                                      </p:cBhvr>
                                      <p:to>
                                        <p:strVal val="visible"/>
                                      </p:to>
                                    </p:set>
                                    <p:animEffect transition="in" filter="blinds(horizontal)">
                                      <p:cBhvr>
                                        <p:cTn id="119" dur="500"/>
                                        <p:tgtEl>
                                          <p:spTgt spid="63510"/>
                                        </p:tgtEl>
                                      </p:cBhvr>
                                    </p:animEffect>
                                  </p:childTnLst>
                                </p:cTn>
                              </p:par>
                            </p:childTnLst>
                          </p:cTn>
                        </p:par>
                        <p:par>
                          <p:cTn id="120" fill="hold" nodeType="afterGroup">
                            <p:stCondLst>
                              <p:cond delay="14500"/>
                            </p:stCondLst>
                            <p:childTnLst>
                              <p:par>
                                <p:cTn id="121" presetID="3" presetClass="entr" presetSubtype="10" fill="hold" grpId="0" nodeType="afterEffect">
                                  <p:stCondLst>
                                    <p:cond delay="0"/>
                                  </p:stCondLst>
                                  <p:childTnLst>
                                    <p:set>
                                      <p:cBhvr>
                                        <p:cTn id="122" dur="1" fill="hold">
                                          <p:stCondLst>
                                            <p:cond delay="0"/>
                                          </p:stCondLst>
                                        </p:cTn>
                                        <p:tgtEl>
                                          <p:spTgt spid="63536"/>
                                        </p:tgtEl>
                                        <p:attrNameLst>
                                          <p:attrName>style.visibility</p:attrName>
                                        </p:attrNameLst>
                                      </p:cBhvr>
                                      <p:to>
                                        <p:strVal val="visible"/>
                                      </p:to>
                                    </p:set>
                                    <p:animEffect transition="in" filter="blinds(horizontal)">
                                      <p:cBhvr>
                                        <p:cTn id="123" dur="500"/>
                                        <p:tgtEl>
                                          <p:spTgt spid="63536"/>
                                        </p:tgtEl>
                                      </p:cBhvr>
                                    </p:animEffect>
                                  </p:childTnLst>
                                </p:cTn>
                              </p:par>
                            </p:childTnLst>
                          </p:cTn>
                        </p:par>
                        <p:par>
                          <p:cTn id="124" fill="hold" nodeType="afterGroup">
                            <p:stCondLst>
                              <p:cond delay="15000"/>
                            </p:stCondLst>
                            <p:childTnLst>
                              <p:par>
                                <p:cTn id="125" presetID="3" presetClass="entr" presetSubtype="10" fill="hold" grpId="0" nodeType="afterEffect">
                                  <p:stCondLst>
                                    <p:cond delay="0"/>
                                  </p:stCondLst>
                                  <p:childTnLst>
                                    <p:set>
                                      <p:cBhvr>
                                        <p:cTn id="126" dur="1" fill="hold">
                                          <p:stCondLst>
                                            <p:cond delay="0"/>
                                          </p:stCondLst>
                                        </p:cTn>
                                        <p:tgtEl>
                                          <p:spTgt spid="63530"/>
                                        </p:tgtEl>
                                        <p:attrNameLst>
                                          <p:attrName>style.visibility</p:attrName>
                                        </p:attrNameLst>
                                      </p:cBhvr>
                                      <p:to>
                                        <p:strVal val="visible"/>
                                      </p:to>
                                    </p:set>
                                    <p:animEffect transition="in" filter="blinds(horizontal)">
                                      <p:cBhvr>
                                        <p:cTn id="127" dur="500"/>
                                        <p:tgtEl>
                                          <p:spTgt spid="63530"/>
                                        </p:tgtEl>
                                      </p:cBhvr>
                                    </p:animEffect>
                                  </p:childTnLst>
                                </p:cTn>
                              </p:par>
                            </p:childTnLst>
                          </p:cTn>
                        </p:par>
                        <p:par>
                          <p:cTn id="128" fill="hold" nodeType="afterGroup">
                            <p:stCondLst>
                              <p:cond delay="15500"/>
                            </p:stCondLst>
                            <p:childTnLst>
                              <p:par>
                                <p:cTn id="129" presetID="3" presetClass="entr" presetSubtype="10" fill="hold" grpId="0" nodeType="afterEffect">
                                  <p:stCondLst>
                                    <p:cond delay="0"/>
                                  </p:stCondLst>
                                  <p:childTnLst>
                                    <p:set>
                                      <p:cBhvr>
                                        <p:cTn id="130" dur="1" fill="hold">
                                          <p:stCondLst>
                                            <p:cond delay="0"/>
                                          </p:stCondLst>
                                        </p:cTn>
                                        <p:tgtEl>
                                          <p:spTgt spid="63507"/>
                                        </p:tgtEl>
                                        <p:attrNameLst>
                                          <p:attrName>style.visibility</p:attrName>
                                        </p:attrNameLst>
                                      </p:cBhvr>
                                      <p:to>
                                        <p:strVal val="visible"/>
                                      </p:to>
                                    </p:set>
                                    <p:animEffect transition="in" filter="blinds(horizontal)">
                                      <p:cBhvr>
                                        <p:cTn id="131" dur="500"/>
                                        <p:tgtEl>
                                          <p:spTgt spid="63507"/>
                                        </p:tgtEl>
                                      </p:cBhvr>
                                    </p:animEffect>
                                  </p:childTnLst>
                                </p:cTn>
                              </p:par>
                            </p:childTnLst>
                          </p:cTn>
                        </p:par>
                        <p:par>
                          <p:cTn id="132" fill="hold" nodeType="afterGroup">
                            <p:stCondLst>
                              <p:cond delay="16000"/>
                            </p:stCondLst>
                            <p:childTnLst>
                              <p:par>
                                <p:cTn id="133" presetID="3" presetClass="entr" presetSubtype="10" fill="hold" grpId="0" nodeType="afterEffect">
                                  <p:stCondLst>
                                    <p:cond delay="0"/>
                                  </p:stCondLst>
                                  <p:childTnLst>
                                    <p:set>
                                      <p:cBhvr>
                                        <p:cTn id="134" dur="1" fill="hold">
                                          <p:stCondLst>
                                            <p:cond delay="0"/>
                                          </p:stCondLst>
                                        </p:cTn>
                                        <p:tgtEl>
                                          <p:spTgt spid="63505"/>
                                        </p:tgtEl>
                                        <p:attrNameLst>
                                          <p:attrName>style.visibility</p:attrName>
                                        </p:attrNameLst>
                                      </p:cBhvr>
                                      <p:to>
                                        <p:strVal val="visible"/>
                                      </p:to>
                                    </p:set>
                                    <p:animEffect transition="in" filter="blinds(horizontal)">
                                      <p:cBhvr>
                                        <p:cTn id="135" dur="500"/>
                                        <p:tgtEl>
                                          <p:spTgt spid="63505"/>
                                        </p:tgtEl>
                                      </p:cBhvr>
                                    </p:animEffect>
                                  </p:childTnLst>
                                </p:cTn>
                              </p:par>
                            </p:childTnLst>
                          </p:cTn>
                        </p:par>
                        <p:par>
                          <p:cTn id="136" fill="hold" nodeType="afterGroup">
                            <p:stCondLst>
                              <p:cond delay="16500"/>
                            </p:stCondLst>
                            <p:childTnLst>
                              <p:par>
                                <p:cTn id="137" presetID="3" presetClass="entr" presetSubtype="10" fill="hold" grpId="0" nodeType="afterEffect">
                                  <p:stCondLst>
                                    <p:cond delay="0"/>
                                  </p:stCondLst>
                                  <p:childTnLst>
                                    <p:set>
                                      <p:cBhvr>
                                        <p:cTn id="138" dur="1" fill="hold">
                                          <p:stCondLst>
                                            <p:cond delay="0"/>
                                          </p:stCondLst>
                                        </p:cTn>
                                        <p:tgtEl>
                                          <p:spTgt spid="63520"/>
                                        </p:tgtEl>
                                        <p:attrNameLst>
                                          <p:attrName>style.visibility</p:attrName>
                                        </p:attrNameLst>
                                      </p:cBhvr>
                                      <p:to>
                                        <p:strVal val="visible"/>
                                      </p:to>
                                    </p:set>
                                    <p:animEffect transition="in" filter="blinds(horizontal)">
                                      <p:cBhvr>
                                        <p:cTn id="139" dur="500"/>
                                        <p:tgtEl>
                                          <p:spTgt spid="63520"/>
                                        </p:tgtEl>
                                      </p:cBhvr>
                                    </p:animEffect>
                                  </p:childTnLst>
                                </p:cTn>
                              </p:par>
                            </p:childTnLst>
                          </p:cTn>
                        </p:par>
                        <p:par>
                          <p:cTn id="140" fill="hold" nodeType="afterGroup">
                            <p:stCondLst>
                              <p:cond delay="17000"/>
                            </p:stCondLst>
                            <p:childTnLst>
                              <p:par>
                                <p:cTn id="141" presetID="3" presetClass="entr" presetSubtype="10" fill="hold" grpId="0" nodeType="afterEffect">
                                  <p:stCondLst>
                                    <p:cond delay="0"/>
                                  </p:stCondLst>
                                  <p:childTnLst>
                                    <p:set>
                                      <p:cBhvr>
                                        <p:cTn id="142" dur="1" fill="hold">
                                          <p:stCondLst>
                                            <p:cond delay="0"/>
                                          </p:stCondLst>
                                        </p:cTn>
                                        <p:tgtEl>
                                          <p:spTgt spid="63518"/>
                                        </p:tgtEl>
                                        <p:attrNameLst>
                                          <p:attrName>style.visibility</p:attrName>
                                        </p:attrNameLst>
                                      </p:cBhvr>
                                      <p:to>
                                        <p:strVal val="visible"/>
                                      </p:to>
                                    </p:set>
                                    <p:animEffect transition="in" filter="blinds(horizontal)">
                                      <p:cBhvr>
                                        <p:cTn id="143" dur="500"/>
                                        <p:tgtEl>
                                          <p:spTgt spid="63518"/>
                                        </p:tgtEl>
                                      </p:cBhvr>
                                    </p:animEffect>
                                  </p:childTnLst>
                                </p:cTn>
                              </p:par>
                            </p:childTnLst>
                          </p:cTn>
                        </p:par>
                        <p:par>
                          <p:cTn id="144" fill="hold" nodeType="afterGroup">
                            <p:stCondLst>
                              <p:cond delay="17500"/>
                            </p:stCondLst>
                            <p:childTnLst>
                              <p:par>
                                <p:cTn id="145" presetID="3" presetClass="entr" presetSubtype="10" fill="hold" grpId="0" nodeType="afterEffect">
                                  <p:stCondLst>
                                    <p:cond delay="0"/>
                                  </p:stCondLst>
                                  <p:childTnLst>
                                    <p:set>
                                      <p:cBhvr>
                                        <p:cTn id="146" dur="1" fill="hold">
                                          <p:stCondLst>
                                            <p:cond delay="0"/>
                                          </p:stCondLst>
                                        </p:cTn>
                                        <p:tgtEl>
                                          <p:spTgt spid="63526"/>
                                        </p:tgtEl>
                                        <p:attrNameLst>
                                          <p:attrName>style.visibility</p:attrName>
                                        </p:attrNameLst>
                                      </p:cBhvr>
                                      <p:to>
                                        <p:strVal val="visible"/>
                                      </p:to>
                                    </p:set>
                                    <p:animEffect transition="in" filter="blinds(horizontal)">
                                      <p:cBhvr>
                                        <p:cTn id="147" dur="500"/>
                                        <p:tgtEl>
                                          <p:spTgt spid="63526"/>
                                        </p:tgtEl>
                                      </p:cBhvr>
                                    </p:animEffect>
                                  </p:childTnLst>
                                </p:cTn>
                              </p:par>
                            </p:childTnLst>
                          </p:cTn>
                        </p:par>
                        <p:par>
                          <p:cTn id="148" fill="hold" nodeType="afterGroup">
                            <p:stCondLst>
                              <p:cond delay="18000"/>
                            </p:stCondLst>
                            <p:childTnLst>
                              <p:par>
                                <p:cTn id="149" presetID="3" presetClass="entr" presetSubtype="10" fill="hold" grpId="0" nodeType="afterEffect">
                                  <p:stCondLst>
                                    <p:cond delay="0"/>
                                  </p:stCondLst>
                                  <p:childTnLst>
                                    <p:set>
                                      <p:cBhvr>
                                        <p:cTn id="150" dur="1" fill="hold">
                                          <p:stCondLst>
                                            <p:cond delay="0"/>
                                          </p:stCondLst>
                                        </p:cTn>
                                        <p:tgtEl>
                                          <p:spTgt spid="63529"/>
                                        </p:tgtEl>
                                        <p:attrNameLst>
                                          <p:attrName>style.visibility</p:attrName>
                                        </p:attrNameLst>
                                      </p:cBhvr>
                                      <p:to>
                                        <p:strVal val="visible"/>
                                      </p:to>
                                    </p:set>
                                    <p:animEffect transition="in" filter="blinds(horizontal)">
                                      <p:cBhvr>
                                        <p:cTn id="151" dur="500"/>
                                        <p:tgtEl>
                                          <p:spTgt spid="63529"/>
                                        </p:tgtEl>
                                      </p:cBhvr>
                                    </p:animEffect>
                                  </p:childTnLst>
                                </p:cTn>
                              </p:par>
                            </p:childTnLst>
                          </p:cTn>
                        </p:par>
                        <p:par>
                          <p:cTn id="152" fill="hold" nodeType="afterGroup">
                            <p:stCondLst>
                              <p:cond delay="18500"/>
                            </p:stCondLst>
                            <p:childTnLst>
                              <p:par>
                                <p:cTn id="153" presetID="3" presetClass="entr" presetSubtype="10" fill="hold" grpId="0" nodeType="afterEffect">
                                  <p:stCondLst>
                                    <p:cond delay="0"/>
                                  </p:stCondLst>
                                  <p:childTnLst>
                                    <p:set>
                                      <p:cBhvr>
                                        <p:cTn id="154" dur="1" fill="hold">
                                          <p:stCondLst>
                                            <p:cond delay="0"/>
                                          </p:stCondLst>
                                        </p:cTn>
                                        <p:tgtEl>
                                          <p:spTgt spid="63504"/>
                                        </p:tgtEl>
                                        <p:attrNameLst>
                                          <p:attrName>style.visibility</p:attrName>
                                        </p:attrNameLst>
                                      </p:cBhvr>
                                      <p:to>
                                        <p:strVal val="visible"/>
                                      </p:to>
                                    </p:set>
                                    <p:animEffect transition="in" filter="blinds(horizontal)">
                                      <p:cBhvr>
                                        <p:cTn id="155" dur="500"/>
                                        <p:tgtEl>
                                          <p:spTgt spid="63504"/>
                                        </p:tgtEl>
                                      </p:cBhvr>
                                    </p:animEffect>
                                  </p:childTnLst>
                                </p:cTn>
                              </p:par>
                            </p:childTnLst>
                          </p:cTn>
                        </p:par>
                        <p:par>
                          <p:cTn id="156" fill="hold" nodeType="afterGroup">
                            <p:stCondLst>
                              <p:cond delay="19000"/>
                            </p:stCondLst>
                            <p:childTnLst>
                              <p:par>
                                <p:cTn id="157" presetID="3" presetClass="entr" presetSubtype="10" fill="hold" grpId="0" nodeType="afterEffect">
                                  <p:stCondLst>
                                    <p:cond delay="0"/>
                                  </p:stCondLst>
                                  <p:childTnLst>
                                    <p:set>
                                      <p:cBhvr>
                                        <p:cTn id="158" dur="1" fill="hold">
                                          <p:stCondLst>
                                            <p:cond delay="0"/>
                                          </p:stCondLst>
                                        </p:cTn>
                                        <p:tgtEl>
                                          <p:spTgt spid="63519"/>
                                        </p:tgtEl>
                                        <p:attrNameLst>
                                          <p:attrName>style.visibility</p:attrName>
                                        </p:attrNameLst>
                                      </p:cBhvr>
                                      <p:to>
                                        <p:strVal val="visible"/>
                                      </p:to>
                                    </p:set>
                                    <p:animEffect transition="in" filter="blinds(horizontal)">
                                      <p:cBhvr>
                                        <p:cTn id="159" dur="500"/>
                                        <p:tgtEl>
                                          <p:spTgt spid="63519"/>
                                        </p:tgtEl>
                                      </p:cBhvr>
                                    </p:animEffect>
                                  </p:childTnLst>
                                </p:cTn>
                              </p:par>
                            </p:childTnLst>
                          </p:cTn>
                        </p:par>
                        <p:par>
                          <p:cTn id="160" fill="hold" nodeType="afterGroup">
                            <p:stCondLst>
                              <p:cond delay="19500"/>
                            </p:stCondLst>
                            <p:childTnLst>
                              <p:par>
                                <p:cTn id="161" presetID="3" presetClass="entr" presetSubtype="10" fill="hold" grpId="0" nodeType="afterEffect">
                                  <p:stCondLst>
                                    <p:cond delay="0"/>
                                  </p:stCondLst>
                                  <p:childTnLst>
                                    <p:set>
                                      <p:cBhvr>
                                        <p:cTn id="162" dur="1" fill="hold">
                                          <p:stCondLst>
                                            <p:cond delay="0"/>
                                          </p:stCondLst>
                                        </p:cTn>
                                        <p:tgtEl>
                                          <p:spTgt spid="63517"/>
                                        </p:tgtEl>
                                        <p:attrNameLst>
                                          <p:attrName>style.visibility</p:attrName>
                                        </p:attrNameLst>
                                      </p:cBhvr>
                                      <p:to>
                                        <p:strVal val="visible"/>
                                      </p:to>
                                    </p:set>
                                    <p:animEffect transition="in" filter="blinds(horizontal)">
                                      <p:cBhvr>
                                        <p:cTn id="163" dur="500"/>
                                        <p:tgtEl>
                                          <p:spTgt spid="63517"/>
                                        </p:tgtEl>
                                      </p:cBhvr>
                                    </p:animEffect>
                                  </p:childTnLst>
                                </p:cTn>
                              </p:par>
                            </p:childTnLst>
                          </p:cTn>
                        </p:par>
                        <p:par>
                          <p:cTn id="164" fill="hold" nodeType="afterGroup">
                            <p:stCondLst>
                              <p:cond delay="20000"/>
                            </p:stCondLst>
                            <p:childTnLst>
                              <p:par>
                                <p:cTn id="165" presetID="3" presetClass="entr" presetSubtype="10" fill="hold" grpId="0" nodeType="afterEffect">
                                  <p:stCondLst>
                                    <p:cond delay="0"/>
                                  </p:stCondLst>
                                  <p:childTnLst>
                                    <p:set>
                                      <p:cBhvr>
                                        <p:cTn id="166" dur="1" fill="hold">
                                          <p:stCondLst>
                                            <p:cond delay="0"/>
                                          </p:stCondLst>
                                        </p:cTn>
                                        <p:tgtEl>
                                          <p:spTgt spid="63525"/>
                                        </p:tgtEl>
                                        <p:attrNameLst>
                                          <p:attrName>style.visibility</p:attrName>
                                        </p:attrNameLst>
                                      </p:cBhvr>
                                      <p:to>
                                        <p:strVal val="visible"/>
                                      </p:to>
                                    </p:set>
                                    <p:animEffect transition="in" filter="blinds(horizontal)">
                                      <p:cBhvr>
                                        <p:cTn id="167" dur="500"/>
                                        <p:tgtEl>
                                          <p:spTgt spid="63525"/>
                                        </p:tgtEl>
                                      </p:cBhvr>
                                    </p:animEffect>
                                  </p:childTnLst>
                                </p:cTn>
                              </p:par>
                            </p:childTnLst>
                          </p:cTn>
                        </p:par>
                        <p:par>
                          <p:cTn id="168" fill="hold" nodeType="afterGroup">
                            <p:stCondLst>
                              <p:cond delay="20500"/>
                            </p:stCondLst>
                            <p:childTnLst>
                              <p:par>
                                <p:cTn id="169" presetID="3" presetClass="entr" presetSubtype="10" fill="hold" grpId="0" nodeType="afterEffect">
                                  <p:stCondLst>
                                    <p:cond delay="0"/>
                                  </p:stCondLst>
                                  <p:childTnLst>
                                    <p:set>
                                      <p:cBhvr>
                                        <p:cTn id="170" dur="1" fill="hold">
                                          <p:stCondLst>
                                            <p:cond delay="0"/>
                                          </p:stCondLst>
                                        </p:cTn>
                                        <p:tgtEl>
                                          <p:spTgt spid="63523"/>
                                        </p:tgtEl>
                                        <p:attrNameLst>
                                          <p:attrName>style.visibility</p:attrName>
                                        </p:attrNameLst>
                                      </p:cBhvr>
                                      <p:to>
                                        <p:strVal val="visible"/>
                                      </p:to>
                                    </p:set>
                                    <p:animEffect transition="in" filter="blinds(horizontal)">
                                      <p:cBhvr>
                                        <p:cTn id="171" dur="500"/>
                                        <p:tgtEl>
                                          <p:spTgt spid="63523"/>
                                        </p:tgtEl>
                                      </p:cBhvr>
                                    </p:animEffect>
                                  </p:childTnLst>
                                </p:cTn>
                              </p:par>
                            </p:childTnLst>
                          </p:cTn>
                        </p:par>
                        <p:par>
                          <p:cTn id="172" fill="hold" nodeType="afterGroup">
                            <p:stCondLst>
                              <p:cond delay="21000"/>
                            </p:stCondLst>
                            <p:childTnLst>
                              <p:par>
                                <p:cTn id="173" presetID="3" presetClass="entr" presetSubtype="10" fill="hold" grpId="0" nodeType="afterEffect">
                                  <p:stCondLst>
                                    <p:cond delay="0"/>
                                  </p:stCondLst>
                                  <p:childTnLst>
                                    <p:set>
                                      <p:cBhvr>
                                        <p:cTn id="174" dur="1" fill="hold">
                                          <p:stCondLst>
                                            <p:cond delay="0"/>
                                          </p:stCondLst>
                                        </p:cTn>
                                        <p:tgtEl>
                                          <p:spTgt spid="63528"/>
                                        </p:tgtEl>
                                        <p:attrNameLst>
                                          <p:attrName>style.visibility</p:attrName>
                                        </p:attrNameLst>
                                      </p:cBhvr>
                                      <p:to>
                                        <p:strVal val="visible"/>
                                      </p:to>
                                    </p:set>
                                    <p:animEffect transition="in" filter="blinds(horizontal)">
                                      <p:cBhvr>
                                        <p:cTn id="175" dur="500"/>
                                        <p:tgtEl>
                                          <p:spTgt spid="63528"/>
                                        </p:tgtEl>
                                      </p:cBhvr>
                                    </p:animEffect>
                                  </p:childTnLst>
                                </p:cTn>
                              </p:par>
                            </p:childTnLst>
                          </p:cTn>
                        </p:par>
                        <p:par>
                          <p:cTn id="176" fill="hold" nodeType="afterGroup">
                            <p:stCondLst>
                              <p:cond delay="21500"/>
                            </p:stCondLst>
                            <p:childTnLst>
                              <p:par>
                                <p:cTn id="177" presetID="3" presetClass="entr" presetSubtype="10" fill="hold" grpId="0" nodeType="afterEffect">
                                  <p:stCondLst>
                                    <p:cond delay="0"/>
                                  </p:stCondLst>
                                  <p:childTnLst>
                                    <p:set>
                                      <p:cBhvr>
                                        <p:cTn id="178" dur="1" fill="hold">
                                          <p:stCondLst>
                                            <p:cond delay="0"/>
                                          </p:stCondLst>
                                        </p:cTn>
                                        <p:tgtEl>
                                          <p:spTgt spid="63527"/>
                                        </p:tgtEl>
                                        <p:attrNameLst>
                                          <p:attrName>style.visibility</p:attrName>
                                        </p:attrNameLst>
                                      </p:cBhvr>
                                      <p:to>
                                        <p:strVal val="visible"/>
                                      </p:to>
                                    </p:set>
                                    <p:animEffect transition="in" filter="blinds(horizontal)">
                                      <p:cBhvr>
                                        <p:cTn id="179" dur="500"/>
                                        <p:tgtEl>
                                          <p:spTgt spid="63527"/>
                                        </p:tgtEl>
                                      </p:cBhvr>
                                    </p:animEffect>
                                  </p:childTnLst>
                                </p:cTn>
                              </p:par>
                            </p:childTnLst>
                          </p:cTn>
                        </p:par>
                        <p:par>
                          <p:cTn id="180" fill="hold" nodeType="afterGroup">
                            <p:stCondLst>
                              <p:cond delay="22000"/>
                            </p:stCondLst>
                            <p:childTnLst>
                              <p:par>
                                <p:cTn id="181" presetID="3" presetClass="entr" presetSubtype="10" fill="hold" grpId="0" nodeType="afterEffect">
                                  <p:stCondLst>
                                    <p:cond delay="0"/>
                                  </p:stCondLst>
                                  <p:childTnLst>
                                    <p:set>
                                      <p:cBhvr>
                                        <p:cTn id="182" dur="1" fill="hold">
                                          <p:stCondLst>
                                            <p:cond delay="0"/>
                                          </p:stCondLst>
                                        </p:cTn>
                                        <p:tgtEl>
                                          <p:spTgt spid="63535"/>
                                        </p:tgtEl>
                                        <p:attrNameLst>
                                          <p:attrName>style.visibility</p:attrName>
                                        </p:attrNameLst>
                                      </p:cBhvr>
                                      <p:to>
                                        <p:strVal val="visible"/>
                                      </p:to>
                                    </p:set>
                                    <p:animEffect transition="in" filter="blinds(horizontal)">
                                      <p:cBhvr>
                                        <p:cTn id="183" dur="500"/>
                                        <p:tgtEl>
                                          <p:spTgt spid="63535"/>
                                        </p:tgtEl>
                                      </p:cBhvr>
                                    </p:animEffect>
                                  </p:childTnLst>
                                </p:cTn>
                              </p:par>
                            </p:childTnLst>
                          </p:cTn>
                        </p:par>
                        <p:par>
                          <p:cTn id="184" fill="hold" nodeType="afterGroup">
                            <p:stCondLst>
                              <p:cond delay="22500"/>
                            </p:stCondLst>
                            <p:childTnLst>
                              <p:par>
                                <p:cTn id="185" presetID="3" presetClass="entr" presetSubtype="10" fill="hold" grpId="0" nodeType="afterEffect">
                                  <p:stCondLst>
                                    <p:cond delay="0"/>
                                  </p:stCondLst>
                                  <p:childTnLst>
                                    <p:set>
                                      <p:cBhvr>
                                        <p:cTn id="186" dur="1" fill="hold">
                                          <p:stCondLst>
                                            <p:cond delay="0"/>
                                          </p:stCondLst>
                                        </p:cTn>
                                        <p:tgtEl>
                                          <p:spTgt spid="63516"/>
                                        </p:tgtEl>
                                        <p:attrNameLst>
                                          <p:attrName>style.visibility</p:attrName>
                                        </p:attrNameLst>
                                      </p:cBhvr>
                                      <p:to>
                                        <p:strVal val="visible"/>
                                      </p:to>
                                    </p:set>
                                    <p:animEffect transition="in" filter="blinds(horizontal)">
                                      <p:cBhvr>
                                        <p:cTn id="187" dur="500"/>
                                        <p:tgtEl>
                                          <p:spTgt spid="63516"/>
                                        </p:tgtEl>
                                      </p:cBhvr>
                                    </p:animEffect>
                                  </p:childTnLst>
                                </p:cTn>
                              </p:par>
                            </p:childTnLst>
                          </p:cTn>
                        </p:par>
                        <p:par>
                          <p:cTn id="188" fill="hold" nodeType="afterGroup">
                            <p:stCondLst>
                              <p:cond delay="23000"/>
                            </p:stCondLst>
                            <p:childTnLst>
                              <p:par>
                                <p:cTn id="189" presetID="3" presetClass="entr" presetSubtype="10" fill="hold" grpId="0" nodeType="afterEffect">
                                  <p:stCondLst>
                                    <p:cond delay="0"/>
                                  </p:stCondLst>
                                  <p:childTnLst>
                                    <p:set>
                                      <p:cBhvr>
                                        <p:cTn id="190" dur="1" fill="hold">
                                          <p:stCondLst>
                                            <p:cond delay="0"/>
                                          </p:stCondLst>
                                        </p:cTn>
                                        <p:tgtEl>
                                          <p:spTgt spid="63524"/>
                                        </p:tgtEl>
                                        <p:attrNameLst>
                                          <p:attrName>style.visibility</p:attrName>
                                        </p:attrNameLst>
                                      </p:cBhvr>
                                      <p:to>
                                        <p:strVal val="visible"/>
                                      </p:to>
                                    </p:set>
                                    <p:animEffect transition="in" filter="blinds(horizontal)">
                                      <p:cBhvr>
                                        <p:cTn id="191" dur="500"/>
                                        <p:tgtEl>
                                          <p:spTgt spid="63524"/>
                                        </p:tgtEl>
                                      </p:cBhvr>
                                    </p:animEffect>
                                  </p:childTnLst>
                                </p:cTn>
                              </p:par>
                            </p:childTnLst>
                          </p:cTn>
                        </p:par>
                      </p:childTnLst>
                    </p:cTn>
                  </p:par>
                  <p:par>
                    <p:cTn id="192" fill="hold" nodeType="clickPar">
                      <p:stCondLst>
                        <p:cond delay="indefinite"/>
                      </p:stCondLst>
                      <p:childTnLst>
                        <p:par>
                          <p:cTn id="193" fill="hold" nodeType="withGroup">
                            <p:stCondLst>
                              <p:cond delay="0"/>
                            </p:stCondLst>
                            <p:childTnLst>
                              <p:par>
                                <p:cTn id="194" presetID="3" presetClass="entr" presetSubtype="10" fill="hold" grpId="0" nodeType="clickEffect">
                                  <p:stCondLst>
                                    <p:cond delay="0"/>
                                  </p:stCondLst>
                                  <p:childTnLst>
                                    <p:set>
                                      <p:cBhvr>
                                        <p:cTn id="195" dur="1" fill="hold">
                                          <p:stCondLst>
                                            <p:cond delay="0"/>
                                          </p:stCondLst>
                                        </p:cTn>
                                        <p:tgtEl>
                                          <p:spTgt spid="63522"/>
                                        </p:tgtEl>
                                        <p:attrNameLst>
                                          <p:attrName>style.visibility</p:attrName>
                                        </p:attrNameLst>
                                      </p:cBhvr>
                                      <p:to>
                                        <p:strVal val="visible"/>
                                      </p:to>
                                    </p:set>
                                    <p:animEffect transition="in" filter="blinds(horizontal)">
                                      <p:cBhvr>
                                        <p:cTn id="196" dur="500"/>
                                        <p:tgtEl>
                                          <p:spTgt spid="63522"/>
                                        </p:tgtEl>
                                      </p:cBhvr>
                                    </p:animEffect>
                                  </p:childTnLst>
                                </p:cTn>
                              </p:par>
                            </p:childTnLst>
                          </p:cTn>
                        </p:par>
                      </p:childTnLst>
                    </p:cTn>
                  </p:par>
                  <p:par>
                    <p:cTn id="197" fill="hold" nodeType="clickPar">
                      <p:stCondLst>
                        <p:cond delay="indefinite"/>
                      </p:stCondLst>
                      <p:childTnLst>
                        <p:par>
                          <p:cTn id="198" fill="hold" nodeType="withGroup">
                            <p:stCondLst>
                              <p:cond delay="0"/>
                            </p:stCondLst>
                            <p:childTnLst>
                              <p:par>
                                <p:cTn id="199" presetID="3" presetClass="entr" presetSubtype="10" fill="hold" nodeType="clickEffect">
                                  <p:stCondLst>
                                    <p:cond delay="0"/>
                                  </p:stCondLst>
                                  <p:childTnLst>
                                    <p:set>
                                      <p:cBhvr>
                                        <p:cTn id="200" dur="1" fill="hold">
                                          <p:stCondLst>
                                            <p:cond delay="0"/>
                                          </p:stCondLst>
                                        </p:cTn>
                                        <p:tgtEl>
                                          <p:spTgt spid="2"/>
                                        </p:tgtEl>
                                        <p:attrNameLst>
                                          <p:attrName>style.visibility</p:attrName>
                                        </p:attrNameLst>
                                      </p:cBhvr>
                                      <p:to>
                                        <p:strVal val="visible"/>
                                      </p:to>
                                    </p:set>
                                    <p:animEffect transition="in" filter="blinds(horizontal)">
                                      <p:cBhvr>
                                        <p:cTn id="20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nimBg="1"/>
      <p:bldP spid="63493" grpId="0" animBg="1"/>
      <p:bldP spid="63494" grpId="0" animBg="1"/>
      <p:bldP spid="63495" grpId="0" animBg="1"/>
      <p:bldP spid="63496" grpId="0" animBg="1"/>
      <p:bldP spid="63497" grpId="0" animBg="1"/>
      <p:bldP spid="63498" grpId="0" animBg="1"/>
      <p:bldP spid="63499" grpId="0" animBg="1"/>
      <p:bldP spid="63500" grpId="0" animBg="1"/>
      <p:bldP spid="63501" grpId="0" animBg="1"/>
      <p:bldP spid="63502" grpId="0" animBg="1"/>
      <p:bldP spid="63503" grpId="0" animBg="1"/>
      <p:bldP spid="63504" grpId="0" animBg="1"/>
      <p:bldP spid="63505" grpId="0" animBg="1"/>
      <p:bldP spid="63506" grpId="0" animBg="1"/>
      <p:bldP spid="63507" grpId="0" animBg="1"/>
      <p:bldP spid="63508" grpId="0" animBg="1"/>
      <p:bldP spid="63509" grpId="0" animBg="1"/>
      <p:bldP spid="63510" grpId="0" animBg="1"/>
      <p:bldP spid="63511" grpId="0" animBg="1"/>
      <p:bldP spid="63512" grpId="0" animBg="1"/>
      <p:bldP spid="63513" grpId="0" animBg="1"/>
      <p:bldP spid="63514" grpId="0" animBg="1"/>
      <p:bldP spid="63515" grpId="0" animBg="1"/>
      <p:bldP spid="63516" grpId="0" animBg="1"/>
      <p:bldP spid="63517" grpId="0" animBg="1"/>
      <p:bldP spid="63518" grpId="0" animBg="1"/>
      <p:bldP spid="63519" grpId="0" animBg="1"/>
      <p:bldP spid="63520" grpId="0" animBg="1"/>
      <p:bldP spid="63521" grpId="0" animBg="1"/>
      <p:bldP spid="63522" grpId="0" animBg="1"/>
      <p:bldP spid="63523" grpId="0" animBg="1"/>
      <p:bldP spid="63524" grpId="0" animBg="1"/>
      <p:bldP spid="63525" grpId="0" animBg="1"/>
      <p:bldP spid="63526" grpId="0" animBg="1"/>
      <p:bldP spid="63527" grpId="0" animBg="1"/>
      <p:bldP spid="63528" grpId="0" animBg="1"/>
      <p:bldP spid="63529" grpId="0" animBg="1"/>
      <p:bldP spid="63530" grpId="0" animBg="1"/>
      <p:bldP spid="63531" grpId="0" animBg="1"/>
      <p:bldP spid="63532" grpId="0" animBg="1"/>
      <p:bldP spid="63533" grpId="0" animBg="1"/>
      <p:bldP spid="63534" grpId="0" animBg="1"/>
      <p:bldP spid="63535" grpId="0" animBg="1"/>
      <p:bldP spid="63536" grpId="0" animBg="1"/>
      <p:bldP spid="63537" grpId="0" animBg="1"/>
      <p:bldP spid="63538" grpId="0" animBg="1"/>
      <p:bldP spid="635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94"/>
          <p:cNvSpPr>
            <a:spLocks noChangeArrowheads="1"/>
          </p:cNvSpPr>
          <p:nvPr/>
        </p:nvSpPr>
        <p:spPr bwMode="auto">
          <a:xfrm>
            <a:off x="971550" y="1211263"/>
            <a:ext cx="6918325" cy="528637"/>
          </a:xfrm>
          <a:prstGeom prst="rect">
            <a:avLst/>
          </a:prstGeom>
          <a:solidFill>
            <a:schemeClr val="bg1"/>
          </a:solidFill>
          <a:ln w="9525">
            <a:noFill/>
            <a:miter lim="800000"/>
            <a:headEnd/>
            <a:tailEnd/>
          </a:ln>
        </p:spPr>
        <p:txBody>
          <a:bodyPr wrap="none" anchor="ctr"/>
          <a:lstStyle/>
          <a:p>
            <a:pPr eaLnBrk="1" hangingPunct="1"/>
            <a:endParaRPr lang="es-ES" altLang="es-ES"/>
          </a:p>
        </p:txBody>
      </p:sp>
      <p:sp>
        <p:nvSpPr>
          <p:cNvPr id="31747" name="Rectangle 295"/>
          <p:cNvSpPr>
            <a:spLocks noChangeArrowheads="1"/>
          </p:cNvSpPr>
          <p:nvPr/>
        </p:nvSpPr>
        <p:spPr bwMode="auto">
          <a:xfrm>
            <a:off x="1158875" y="5776913"/>
            <a:ext cx="6918325" cy="528637"/>
          </a:xfrm>
          <a:prstGeom prst="rect">
            <a:avLst/>
          </a:prstGeom>
          <a:solidFill>
            <a:schemeClr val="bg1"/>
          </a:solidFill>
          <a:ln w="9525">
            <a:noFill/>
            <a:miter lim="800000"/>
            <a:headEnd/>
            <a:tailEnd/>
          </a:ln>
        </p:spPr>
        <p:txBody>
          <a:bodyPr wrap="none" anchor="ctr"/>
          <a:lstStyle/>
          <a:p>
            <a:pPr eaLnBrk="1" hangingPunct="1"/>
            <a:endParaRPr lang="es-ES" altLang="es-ES"/>
          </a:p>
        </p:txBody>
      </p:sp>
      <p:sp>
        <p:nvSpPr>
          <p:cNvPr id="31748" name="Rectangle 296"/>
          <p:cNvSpPr>
            <a:spLocks noChangeArrowheads="1"/>
          </p:cNvSpPr>
          <p:nvPr/>
        </p:nvSpPr>
        <p:spPr bwMode="auto">
          <a:xfrm>
            <a:off x="7251700" y="1498600"/>
            <a:ext cx="647700" cy="4465638"/>
          </a:xfrm>
          <a:prstGeom prst="rect">
            <a:avLst/>
          </a:prstGeom>
          <a:solidFill>
            <a:schemeClr val="bg1"/>
          </a:solidFill>
          <a:ln w="9525">
            <a:noFill/>
            <a:miter lim="800000"/>
            <a:headEnd/>
            <a:tailEnd/>
          </a:ln>
        </p:spPr>
        <p:txBody>
          <a:bodyPr wrap="none" anchor="ctr"/>
          <a:lstStyle/>
          <a:p>
            <a:pPr eaLnBrk="1" hangingPunct="1"/>
            <a:endParaRPr lang="es-ES" altLang="es-ES"/>
          </a:p>
        </p:txBody>
      </p:sp>
      <p:sp>
        <p:nvSpPr>
          <p:cNvPr id="31749" name="Rectangle 297"/>
          <p:cNvSpPr>
            <a:spLocks noChangeArrowheads="1"/>
          </p:cNvSpPr>
          <p:nvPr/>
        </p:nvSpPr>
        <p:spPr bwMode="auto">
          <a:xfrm>
            <a:off x="1116013" y="1714500"/>
            <a:ext cx="647700" cy="4465638"/>
          </a:xfrm>
          <a:prstGeom prst="rect">
            <a:avLst/>
          </a:prstGeom>
          <a:solidFill>
            <a:schemeClr val="bg1"/>
          </a:solidFill>
          <a:ln w="9525">
            <a:noFill/>
            <a:miter lim="800000"/>
            <a:headEnd/>
            <a:tailEnd/>
          </a:ln>
        </p:spPr>
        <p:txBody>
          <a:bodyPr wrap="none" anchor="ctr"/>
          <a:lstStyle/>
          <a:p>
            <a:pPr eaLnBrk="1" hangingPunct="1"/>
            <a:endParaRPr lang="es-ES" altLang="es-ES"/>
          </a:p>
        </p:txBody>
      </p:sp>
      <p:sp>
        <p:nvSpPr>
          <p:cNvPr id="31750" name="Text Box 298"/>
          <p:cNvSpPr txBox="1">
            <a:spLocks noChangeArrowheads="1"/>
          </p:cNvSpPr>
          <p:nvPr/>
        </p:nvSpPr>
        <p:spPr bwMode="auto">
          <a:xfrm>
            <a:off x="2195513" y="188913"/>
            <a:ext cx="5184775" cy="519112"/>
          </a:xfrm>
          <a:prstGeom prst="rect">
            <a:avLst/>
          </a:prstGeom>
          <a:noFill/>
          <a:ln w="9525">
            <a:noFill/>
            <a:miter lim="800000"/>
            <a:headEnd/>
            <a:tailEnd/>
          </a:ln>
        </p:spPr>
        <p:txBody>
          <a:bodyPr>
            <a:spAutoFit/>
          </a:bodyPr>
          <a:lstStyle/>
          <a:p>
            <a:pPr eaLnBrk="1" hangingPunct="1">
              <a:spcBef>
                <a:spcPct val="50000"/>
              </a:spcBef>
            </a:pPr>
            <a:r>
              <a:rPr lang="de-DE" altLang="es-ES" sz="2800" b="1">
                <a:solidFill>
                  <a:schemeClr val="bg1"/>
                </a:solidFill>
              </a:rPr>
              <a:t>Estriche / Bauphysik</a:t>
            </a:r>
          </a:p>
        </p:txBody>
      </p:sp>
      <p:pic>
        <p:nvPicPr>
          <p:cNvPr id="31751" name="Picture 6" descr="C:\Documents and Settings\jviebig\Mis documentos\Logo 2c o. Schrift.jpg"/>
          <p:cNvPicPr>
            <a:picLocks noChangeAspect="1" noChangeArrowheads="1"/>
          </p:cNvPicPr>
          <p:nvPr/>
        </p:nvPicPr>
        <p:blipFill>
          <a:blip r:embed="rId3"/>
          <a:srcRect/>
          <a:stretch>
            <a:fillRect/>
          </a:stretch>
        </p:blipFill>
        <p:spPr bwMode="auto">
          <a:xfrm>
            <a:off x="6500813" y="214313"/>
            <a:ext cx="2060575" cy="1116012"/>
          </a:xfrm>
          <a:prstGeom prst="rect">
            <a:avLst/>
          </a:prstGeom>
          <a:noFill/>
          <a:ln w="9525">
            <a:noFill/>
            <a:miter lim="800000"/>
            <a:headEnd/>
            <a:tailEnd/>
          </a:ln>
        </p:spPr>
      </p:pic>
      <p:sp>
        <p:nvSpPr>
          <p:cNvPr id="31752" name="Text Box 7"/>
          <p:cNvSpPr txBox="1">
            <a:spLocks noChangeArrowheads="1"/>
          </p:cNvSpPr>
          <p:nvPr/>
        </p:nvSpPr>
        <p:spPr bwMode="auto">
          <a:xfrm>
            <a:off x="214313" y="571500"/>
            <a:ext cx="8678862" cy="1200150"/>
          </a:xfrm>
          <a:prstGeom prst="rect">
            <a:avLst/>
          </a:prstGeom>
          <a:noFill/>
          <a:ln w="9525">
            <a:noFill/>
            <a:miter lim="800000"/>
            <a:headEnd/>
            <a:tailEnd/>
          </a:ln>
        </p:spPr>
        <p:txBody>
          <a:bodyPr>
            <a:spAutoFit/>
          </a:bodyPr>
          <a:lstStyle/>
          <a:p>
            <a:pPr eaLnBrk="1" hangingPunct="1">
              <a:spcBef>
                <a:spcPct val="50000"/>
              </a:spcBef>
            </a:pPr>
            <a:r>
              <a:rPr lang="es-ES" altLang="es-ES" sz="3600">
                <a:solidFill>
                  <a:srgbClr val="FF9900"/>
                </a:solidFill>
                <a:latin typeface="Arial Black" pitchFamily="34" charset="0"/>
              </a:rPr>
              <a:t>LAMINA DITRA</a:t>
            </a:r>
          </a:p>
          <a:p>
            <a:pPr eaLnBrk="1" hangingPunct="1">
              <a:spcBef>
                <a:spcPct val="50000"/>
              </a:spcBef>
            </a:pPr>
            <a:r>
              <a:rPr lang="es-ES" altLang="es-ES" sz="2400">
                <a:solidFill>
                  <a:srgbClr val="FF9900"/>
                </a:solidFill>
                <a:latin typeface="Arial Black" pitchFamily="34" charset="0"/>
              </a:rPr>
              <a:t>DESOLIDARIZACION Y DISTRIBUCION DEL CALOR</a:t>
            </a:r>
          </a:p>
        </p:txBody>
      </p:sp>
      <p:sp>
        <p:nvSpPr>
          <p:cNvPr id="31753"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sp>
        <p:nvSpPr>
          <p:cNvPr id="31754"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31755" name="Picture 302"/>
          <p:cNvPicPr>
            <a:picLocks noChangeAspect="1" noChangeArrowheads="1"/>
          </p:cNvPicPr>
          <p:nvPr/>
        </p:nvPicPr>
        <p:blipFill>
          <a:blip r:embed="rId4"/>
          <a:srcRect/>
          <a:stretch>
            <a:fillRect/>
          </a:stretch>
        </p:blipFill>
        <p:spPr bwMode="auto">
          <a:xfrm>
            <a:off x="7759700" y="6629400"/>
            <a:ext cx="927100" cy="201613"/>
          </a:xfrm>
          <a:prstGeom prst="rect">
            <a:avLst/>
          </a:prstGeom>
          <a:noFill/>
          <a:ln w="9525">
            <a:noFill/>
            <a:miter lim="800000"/>
            <a:headEnd/>
            <a:tailEnd/>
          </a:ln>
        </p:spPr>
      </p:pic>
      <p:pic>
        <p:nvPicPr>
          <p:cNvPr id="304" name="DITRA_Funktion_Rissüberbrückung_Animation.wmv">
            <a:hlinkClick r:id="" action="ppaction://media"/>
          </p:cNvPr>
          <p:cNvPicPr>
            <a:picLocks noRot="1" noChangeAspect="1"/>
          </p:cNvPicPr>
          <p:nvPr>
            <a:videoFile r:link="rId1"/>
          </p:nvPr>
        </p:nvPicPr>
        <p:blipFill>
          <a:blip r:embed="rId5"/>
          <a:srcRect/>
          <a:stretch>
            <a:fillRect/>
          </a:stretch>
        </p:blipFill>
        <p:spPr bwMode="auto">
          <a:xfrm>
            <a:off x="1331913" y="1773238"/>
            <a:ext cx="6096000" cy="457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0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04"/>
                                        </p:tgtEl>
                                      </p:cBhvr>
                                    </p:cmd>
                                  </p:childTnLst>
                                </p:cTn>
                              </p:par>
                            </p:childTnLst>
                          </p:cTn>
                        </p:par>
                      </p:childTnLst>
                    </p:cTn>
                  </p:par>
                </p:childTnLst>
              </p:cTn>
              <p:nextCondLst>
                <p:cond evt="onClick" delay="0">
                  <p:tgtEl>
                    <p:spTgt spid="304"/>
                  </p:tgtEl>
                </p:cond>
              </p:nextCondLst>
            </p:seq>
            <p:video>
              <p:cMediaNode>
                <p:cTn id="7" fill="hold" display="0">
                  <p:stCondLst>
                    <p:cond delay="indefinite"/>
                  </p:stCondLst>
                  <p:endCondLst>
                    <p:cond evt="onNext" delay="0">
                      <p:tgtEl>
                        <p:sldTgt/>
                      </p:tgtEl>
                    </p:cond>
                    <p:cond evt="onPrev" delay="0">
                      <p:tgtEl>
                        <p:sldTgt/>
                      </p:tgtEl>
                    </p:cond>
                  </p:endCondLst>
                </p:cTn>
                <p:tgtEl>
                  <p:spTgt spid="30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94"/>
          <p:cNvSpPr>
            <a:spLocks noChangeArrowheads="1"/>
          </p:cNvSpPr>
          <p:nvPr/>
        </p:nvSpPr>
        <p:spPr bwMode="auto">
          <a:xfrm>
            <a:off x="971550" y="1211263"/>
            <a:ext cx="6918325" cy="528637"/>
          </a:xfrm>
          <a:prstGeom prst="rect">
            <a:avLst/>
          </a:prstGeom>
          <a:solidFill>
            <a:schemeClr val="bg1"/>
          </a:solidFill>
          <a:ln w="9525">
            <a:noFill/>
            <a:miter lim="800000"/>
            <a:headEnd/>
            <a:tailEnd/>
          </a:ln>
        </p:spPr>
        <p:txBody>
          <a:bodyPr wrap="none" anchor="ctr"/>
          <a:lstStyle/>
          <a:p>
            <a:pPr eaLnBrk="1" hangingPunct="1"/>
            <a:endParaRPr lang="es-ES" altLang="es-ES"/>
          </a:p>
        </p:txBody>
      </p:sp>
      <p:sp>
        <p:nvSpPr>
          <p:cNvPr id="32771" name="Rectangle 295"/>
          <p:cNvSpPr>
            <a:spLocks noChangeArrowheads="1"/>
          </p:cNvSpPr>
          <p:nvPr/>
        </p:nvSpPr>
        <p:spPr bwMode="auto">
          <a:xfrm>
            <a:off x="1158875" y="5776913"/>
            <a:ext cx="6918325" cy="528637"/>
          </a:xfrm>
          <a:prstGeom prst="rect">
            <a:avLst/>
          </a:prstGeom>
          <a:solidFill>
            <a:schemeClr val="bg1"/>
          </a:solidFill>
          <a:ln w="9525">
            <a:noFill/>
            <a:miter lim="800000"/>
            <a:headEnd/>
            <a:tailEnd/>
          </a:ln>
        </p:spPr>
        <p:txBody>
          <a:bodyPr wrap="none" anchor="ctr"/>
          <a:lstStyle/>
          <a:p>
            <a:pPr eaLnBrk="1" hangingPunct="1"/>
            <a:endParaRPr lang="es-ES" altLang="es-ES"/>
          </a:p>
        </p:txBody>
      </p:sp>
      <p:sp>
        <p:nvSpPr>
          <p:cNvPr id="32772" name="Rectangle 296"/>
          <p:cNvSpPr>
            <a:spLocks noChangeArrowheads="1"/>
          </p:cNvSpPr>
          <p:nvPr/>
        </p:nvSpPr>
        <p:spPr bwMode="auto">
          <a:xfrm>
            <a:off x="7251700" y="1498600"/>
            <a:ext cx="647700" cy="4465638"/>
          </a:xfrm>
          <a:prstGeom prst="rect">
            <a:avLst/>
          </a:prstGeom>
          <a:solidFill>
            <a:schemeClr val="bg1"/>
          </a:solidFill>
          <a:ln w="9525">
            <a:noFill/>
            <a:miter lim="800000"/>
            <a:headEnd/>
            <a:tailEnd/>
          </a:ln>
        </p:spPr>
        <p:txBody>
          <a:bodyPr wrap="none" anchor="ctr"/>
          <a:lstStyle/>
          <a:p>
            <a:pPr eaLnBrk="1" hangingPunct="1"/>
            <a:endParaRPr lang="es-ES" altLang="es-ES"/>
          </a:p>
        </p:txBody>
      </p:sp>
      <p:sp>
        <p:nvSpPr>
          <p:cNvPr id="32773" name="Rectangle 297"/>
          <p:cNvSpPr>
            <a:spLocks noChangeArrowheads="1"/>
          </p:cNvSpPr>
          <p:nvPr/>
        </p:nvSpPr>
        <p:spPr bwMode="auto">
          <a:xfrm>
            <a:off x="1116013" y="1714500"/>
            <a:ext cx="647700" cy="4465638"/>
          </a:xfrm>
          <a:prstGeom prst="rect">
            <a:avLst/>
          </a:prstGeom>
          <a:solidFill>
            <a:schemeClr val="bg1"/>
          </a:solidFill>
          <a:ln w="9525">
            <a:noFill/>
            <a:miter lim="800000"/>
            <a:headEnd/>
            <a:tailEnd/>
          </a:ln>
        </p:spPr>
        <p:txBody>
          <a:bodyPr wrap="none" anchor="ctr"/>
          <a:lstStyle/>
          <a:p>
            <a:pPr eaLnBrk="1" hangingPunct="1"/>
            <a:endParaRPr lang="es-ES" altLang="es-ES"/>
          </a:p>
        </p:txBody>
      </p:sp>
      <p:sp>
        <p:nvSpPr>
          <p:cNvPr id="32774" name="Text Box 298"/>
          <p:cNvSpPr txBox="1">
            <a:spLocks noChangeArrowheads="1"/>
          </p:cNvSpPr>
          <p:nvPr/>
        </p:nvSpPr>
        <p:spPr bwMode="auto">
          <a:xfrm>
            <a:off x="2195513" y="188913"/>
            <a:ext cx="5184775" cy="519112"/>
          </a:xfrm>
          <a:prstGeom prst="rect">
            <a:avLst/>
          </a:prstGeom>
          <a:noFill/>
          <a:ln w="9525">
            <a:noFill/>
            <a:miter lim="800000"/>
            <a:headEnd/>
            <a:tailEnd/>
          </a:ln>
        </p:spPr>
        <p:txBody>
          <a:bodyPr>
            <a:spAutoFit/>
          </a:bodyPr>
          <a:lstStyle/>
          <a:p>
            <a:pPr eaLnBrk="1" hangingPunct="1">
              <a:spcBef>
                <a:spcPct val="50000"/>
              </a:spcBef>
            </a:pPr>
            <a:r>
              <a:rPr lang="de-DE" altLang="es-ES" sz="2800" b="1">
                <a:solidFill>
                  <a:schemeClr val="bg1"/>
                </a:solidFill>
              </a:rPr>
              <a:t>Estriche / Bauphysik</a:t>
            </a:r>
          </a:p>
        </p:txBody>
      </p:sp>
      <p:pic>
        <p:nvPicPr>
          <p:cNvPr id="32775" name="Picture 6" descr="C:\Documents and Settings\jviebig\Mis documentos\Logo 2c o. Schrift.jpg"/>
          <p:cNvPicPr>
            <a:picLocks noChangeAspect="1" noChangeArrowheads="1"/>
          </p:cNvPicPr>
          <p:nvPr/>
        </p:nvPicPr>
        <p:blipFill>
          <a:blip r:embed="rId3"/>
          <a:srcRect/>
          <a:stretch>
            <a:fillRect/>
          </a:stretch>
        </p:blipFill>
        <p:spPr bwMode="auto">
          <a:xfrm>
            <a:off x="6500813" y="214313"/>
            <a:ext cx="2060575" cy="1116012"/>
          </a:xfrm>
          <a:prstGeom prst="rect">
            <a:avLst/>
          </a:prstGeom>
          <a:noFill/>
          <a:ln w="9525">
            <a:noFill/>
            <a:miter lim="800000"/>
            <a:headEnd/>
            <a:tailEnd/>
          </a:ln>
        </p:spPr>
      </p:pic>
      <p:sp>
        <p:nvSpPr>
          <p:cNvPr id="32776" name="Text Box 7"/>
          <p:cNvSpPr txBox="1">
            <a:spLocks noChangeArrowheads="1"/>
          </p:cNvSpPr>
          <p:nvPr/>
        </p:nvSpPr>
        <p:spPr bwMode="auto">
          <a:xfrm>
            <a:off x="214313" y="571500"/>
            <a:ext cx="8678862" cy="646113"/>
          </a:xfrm>
          <a:prstGeom prst="rect">
            <a:avLst/>
          </a:prstGeom>
          <a:noFill/>
          <a:ln w="9525">
            <a:noFill/>
            <a:miter lim="800000"/>
            <a:headEnd/>
            <a:tailEnd/>
          </a:ln>
        </p:spPr>
        <p:txBody>
          <a:bodyPr>
            <a:spAutoFit/>
          </a:bodyPr>
          <a:lstStyle/>
          <a:p>
            <a:pPr eaLnBrk="1" hangingPunct="1">
              <a:spcBef>
                <a:spcPct val="50000"/>
              </a:spcBef>
            </a:pPr>
            <a:r>
              <a:rPr lang="es-ES" altLang="es-ES" sz="3600">
                <a:solidFill>
                  <a:srgbClr val="FF9900"/>
                </a:solidFill>
                <a:latin typeface="Arial Black" pitchFamily="34" charset="0"/>
              </a:rPr>
              <a:t>BEKOTEC-THERM</a:t>
            </a:r>
          </a:p>
        </p:txBody>
      </p:sp>
      <p:sp>
        <p:nvSpPr>
          <p:cNvPr id="32777"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sp>
        <p:nvSpPr>
          <p:cNvPr id="32778"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32779" name="Picture 302"/>
          <p:cNvPicPr>
            <a:picLocks noChangeAspect="1" noChangeArrowheads="1"/>
          </p:cNvPicPr>
          <p:nvPr/>
        </p:nvPicPr>
        <p:blipFill>
          <a:blip r:embed="rId4"/>
          <a:srcRect/>
          <a:stretch>
            <a:fillRect/>
          </a:stretch>
        </p:blipFill>
        <p:spPr bwMode="auto">
          <a:xfrm>
            <a:off x="7759700" y="6629400"/>
            <a:ext cx="927100" cy="201613"/>
          </a:xfrm>
          <a:prstGeom prst="rect">
            <a:avLst/>
          </a:prstGeom>
          <a:noFill/>
          <a:ln w="9525">
            <a:noFill/>
            <a:miter lim="800000"/>
            <a:headEnd/>
            <a:tailEnd/>
          </a:ln>
        </p:spPr>
      </p:pic>
      <p:pic>
        <p:nvPicPr>
          <p:cNvPr id="13" name="Bekotec nuevo.wmv">
            <a:hlinkClick r:id="" action="ppaction://media"/>
          </p:cNvPr>
          <p:cNvPicPr>
            <a:picLocks noRot="1" noChangeAspect="1"/>
          </p:cNvPicPr>
          <p:nvPr>
            <a:videoFile r:link="rId1"/>
          </p:nvPr>
        </p:nvPicPr>
        <p:blipFill>
          <a:blip r:embed="rId5"/>
          <a:srcRect/>
          <a:stretch>
            <a:fillRect/>
          </a:stretch>
        </p:blipFill>
        <p:spPr bwMode="auto">
          <a:xfrm>
            <a:off x="1403350" y="1700213"/>
            <a:ext cx="6096000" cy="457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15362" name="Object 3"/>
          <p:cNvGraphicFramePr>
            <a:graphicFrameLocks noChangeAspect="1"/>
          </p:cNvGraphicFramePr>
          <p:nvPr/>
        </p:nvGraphicFramePr>
        <p:xfrm>
          <a:off x="7759700" y="6629400"/>
          <a:ext cx="927100" cy="201613"/>
        </p:xfrm>
        <a:graphic>
          <a:graphicData uri="http://schemas.openxmlformats.org/presentationml/2006/ole">
            <p:oleObj spid="_x0000_s15362" name="Image" r:id="rId4" imgW="1231746" imgH="266385" progId="Photoshop.Image.6">
              <p:embed/>
            </p:oleObj>
          </a:graphicData>
        </a:graphic>
      </p:graphicFrame>
      <p:sp>
        <p:nvSpPr>
          <p:cNvPr id="15364"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sp>
        <p:nvSpPr>
          <p:cNvPr id="15365" name="Text Box 5"/>
          <p:cNvSpPr txBox="1">
            <a:spLocks noChangeArrowheads="1"/>
          </p:cNvSpPr>
          <p:nvPr/>
        </p:nvSpPr>
        <p:spPr bwMode="auto">
          <a:xfrm>
            <a:off x="827088" y="2492375"/>
            <a:ext cx="3624262" cy="461963"/>
          </a:xfrm>
          <a:prstGeom prst="rect">
            <a:avLst/>
          </a:prstGeom>
          <a:noFill/>
          <a:ln w="9525">
            <a:noFill/>
            <a:miter lim="800000"/>
            <a:headEnd/>
            <a:tailEnd/>
          </a:ln>
        </p:spPr>
        <p:txBody>
          <a:bodyPr wrap="none">
            <a:spAutoFit/>
          </a:bodyPr>
          <a:lstStyle/>
          <a:p>
            <a:pPr eaLnBrk="1" hangingPunct="1"/>
            <a:r>
              <a:rPr lang="de-DE" altLang="es-ES" sz="2400" b="1">
                <a:solidFill>
                  <a:srgbClr val="FF9900"/>
                </a:solidFill>
              </a:rPr>
              <a:t>Ventajas constructivas:</a:t>
            </a:r>
          </a:p>
        </p:txBody>
      </p:sp>
      <p:sp>
        <p:nvSpPr>
          <p:cNvPr id="15366" name="Text Box 6"/>
          <p:cNvSpPr txBox="1">
            <a:spLocks noChangeArrowheads="1"/>
          </p:cNvSpPr>
          <p:nvPr/>
        </p:nvSpPr>
        <p:spPr bwMode="auto">
          <a:xfrm>
            <a:off x="2051050" y="3213100"/>
            <a:ext cx="6478588" cy="2835275"/>
          </a:xfrm>
          <a:prstGeom prst="rect">
            <a:avLst/>
          </a:prstGeom>
          <a:noFill/>
          <a:ln w="9525">
            <a:noFill/>
            <a:miter lim="800000"/>
            <a:headEnd/>
            <a:tailEnd/>
          </a:ln>
        </p:spPr>
        <p:txBody>
          <a:bodyPr wrap="none">
            <a:spAutoFit/>
          </a:bodyPr>
          <a:lstStyle/>
          <a:p>
            <a:pPr marL="287338" indent="-287338" eaLnBrk="1" hangingPunct="1">
              <a:buFontTx/>
              <a:buChar char="•"/>
            </a:pPr>
            <a:r>
              <a:rPr lang="de-DE" altLang="es-ES" sz="2000">
                <a:solidFill>
                  <a:srgbClr val="4D4D4D"/>
                </a:solidFill>
              </a:rPr>
              <a:t>Baja altura de construcción</a:t>
            </a:r>
          </a:p>
          <a:p>
            <a:pPr marL="287338" indent="-287338" eaLnBrk="1" hangingPunct="1">
              <a:buFontTx/>
              <a:buChar char="•"/>
            </a:pPr>
            <a:r>
              <a:rPr lang="de-DE" altLang="es-ES" sz="2000">
                <a:solidFill>
                  <a:srgbClr val="4D4D4D"/>
                </a:solidFill>
              </a:rPr>
              <a:t>Ahorro de material y peso: Solo 57 kg</a:t>
            </a:r>
          </a:p>
          <a:p>
            <a:pPr marL="287338" indent="-287338" eaLnBrk="1" hangingPunct="1"/>
            <a:r>
              <a:rPr lang="de-DE" altLang="es-ES" sz="2000">
                <a:solidFill>
                  <a:srgbClr val="4D4D4D"/>
                </a:solidFill>
              </a:rPr>
              <a:t>	frente 131 kg </a:t>
            </a:r>
          </a:p>
          <a:p>
            <a:pPr marL="287338" indent="-287338" eaLnBrk="1" hangingPunct="1">
              <a:buFontTx/>
              <a:buChar char="•"/>
            </a:pPr>
            <a:r>
              <a:rPr lang="de-DE" altLang="es-ES" sz="2000">
                <a:solidFill>
                  <a:srgbClr val="4D4D4D"/>
                </a:solidFill>
              </a:rPr>
              <a:t>Pavimentos de </a:t>
            </a:r>
            <a:r>
              <a:rPr lang="de-DE" altLang="es-ES" sz="2000" b="1">
                <a:solidFill>
                  <a:srgbClr val="FF9900"/>
                </a:solidFill>
              </a:rPr>
              <a:t>cerámica</a:t>
            </a:r>
            <a:r>
              <a:rPr lang="de-DE" altLang="es-ES" sz="2000">
                <a:solidFill>
                  <a:srgbClr val="4D4D4D"/>
                </a:solidFill>
              </a:rPr>
              <a:t> y </a:t>
            </a:r>
            <a:r>
              <a:rPr lang="de-DE" altLang="es-ES" sz="2000" b="1">
                <a:solidFill>
                  <a:srgbClr val="FF9900"/>
                </a:solidFill>
              </a:rPr>
              <a:t>piedra natural</a:t>
            </a:r>
            <a:r>
              <a:rPr lang="de-DE" altLang="es-ES" sz="2000">
                <a:solidFill>
                  <a:srgbClr val="4D4D4D"/>
                </a:solidFill>
              </a:rPr>
              <a:t> sin fisuras</a:t>
            </a:r>
          </a:p>
          <a:p>
            <a:pPr marL="287338" indent="-287338" eaLnBrk="1" hangingPunct="1">
              <a:buFontTx/>
              <a:buChar char="•"/>
            </a:pPr>
            <a:r>
              <a:rPr lang="de-DE" altLang="es-ES" sz="2000">
                <a:solidFill>
                  <a:srgbClr val="4D4D4D"/>
                </a:solidFill>
              </a:rPr>
              <a:t>Recrecidos de mortero sin juntas de movimiento</a:t>
            </a:r>
          </a:p>
          <a:p>
            <a:pPr marL="287338" indent="-287338" eaLnBrk="1" hangingPunct="1">
              <a:buFontTx/>
              <a:buChar char="•"/>
            </a:pPr>
            <a:r>
              <a:rPr lang="de-DE" altLang="es-ES" sz="2000">
                <a:solidFill>
                  <a:srgbClr val="4D4D4D"/>
                </a:solidFill>
              </a:rPr>
              <a:t>Diseño individual de los pavimentos</a:t>
            </a:r>
          </a:p>
          <a:p>
            <a:pPr marL="287338" indent="-287338" eaLnBrk="1" hangingPunct="1">
              <a:buFontTx/>
              <a:buChar char="•"/>
            </a:pPr>
            <a:r>
              <a:rPr lang="de-DE" altLang="es-ES" sz="2000">
                <a:solidFill>
                  <a:srgbClr val="4D4D4D"/>
                </a:solidFill>
              </a:rPr>
              <a:t>Corto tiempo de instalación</a:t>
            </a:r>
          </a:p>
          <a:p>
            <a:pPr marL="287338" indent="-287338" eaLnBrk="1" hangingPunct="1">
              <a:buFontTx/>
              <a:buChar char="•"/>
            </a:pPr>
            <a:r>
              <a:rPr lang="de-DE" altLang="es-ES" sz="2000">
                <a:solidFill>
                  <a:srgbClr val="4D4D4D"/>
                </a:solidFill>
              </a:rPr>
              <a:t>Alta resistencia</a:t>
            </a:r>
          </a:p>
          <a:p>
            <a:pPr marL="287338" indent="-287338" eaLnBrk="1" hangingPunct="1">
              <a:buFontTx/>
              <a:buChar char="•"/>
            </a:pPr>
            <a:r>
              <a:rPr lang="de-DE" altLang="es-ES" sz="2000">
                <a:solidFill>
                  <a:srgbClr val="4D4D4D"/>
                </a:solidFill>
              </a:rPr>
              <a:t>Sin armaduras</a:t>
            </a:r>
          </a:p>
        </p:txBody>
      </p:sp>
      <p:pic>
        <p:nvPicPr>
          <p:cNvPr id="15367" name="Picture 7" descr="sans titre2">
            <a:hlinkClick r:id="rId5" action="ppaction://hlinksldjump"/>
          </p:cNvPr>
          <p:cNvPicPr>
            <a:picLocks noChangeAspect="1" noChangeArrowheads="1"/>
          </p:cNvPicPr>
          <p:nvPr/>
        </p:nvPicPr>
        <p:blipFill>
          <a:blip r:embed="rId6"/>
          <a:srcRect/>
          <a:stretch>
            <a:fillRect/>
          </a:stretch>
        </p:blipFill>
        <p:spPr bwMode="auto">
          <a:xfrm>
            <a:off x="1187450" y="3284538"/>
            <a:ext cx="762000" cy="469900"/>
          </a:xfrm>
          <a:prstGeom prst="rect">
            <a:avLst/>
          </a:prstGeom>
          <a:noFill/>
          <a:ln w="9525">
            <a:solidFill>
              <a:srgbClr val="FE9B03"/>
            </a:solidFill>
            <a:miter lim="800000"/>
            <a:headEnd/>
            <a:tailEnd/>
          </a:ln>
        </p:spPr>
      </p:pic>
      <p:pic>
        <p:nvPicPr>
          <p:cNvPr id="15368" name="Picture 6" descr="C:\Documents and Settings\jviebig\Mis documentos\Logo 2c o. Schrift.jpg"/>
          <p:cNvPicPr>
            <a:picLocks noChangeAspect="1" noChangeArrowheads="1"/>
          </p:cNvPicPr>
          <p:nvPr/>
        </p:nvPicPr>
        <p:blipFill>
          <a:blip r:embed="rId7"/>
          <a:srcRect/>
          <a:stretch>
            <a:fillRect/>
          </a:stretch>
        </p:blipFill>
        <p:spPr bwMode="auto">
          <a:xfrm>
            <a:off x="6500813" y="285750"/>
            <a:ext cx="2060575" cy="1116013"/>
          </a:xfrm>
          <a:prstGeom prst="rect">
            <a:avLst/>
          </a:prstGeom>
          <a:noFill/>
          <a:ln w="9525">
            <a:noFill/>
            <a:miter lim="800000"/>
            <a:headEnd/>
            <a:tailEnd/>
          </a:ln>
        </p:spPr>
      </p:pic>
      <p:sp>
        <p:nvSpPr>
          <p:cNvPr id="15369" name="Text Box 7"/>
          <p:cNvSpPr txBox="1">
            <a:spLocks noChangeArrowheads="1"/>
          </p:cNvSpPr>
          <p:nvPr/>
        </p:nvSpPr>
        <p:spPr bwMode="auto">
          <a:xfrm>
            <a:off x="1331913" y="1628775"/>
            <a:ext cx="6481762" cy="646113"/>
          </a:xfrm>
          <a:prstGeom prst="rect">
            <a:avLst/>
          </a:prstGeom>
          <a:noFill/>
          <a:ln w="9525">
            <a:noFill/>
            <a:miter lim="800000"/>
            <a:headEnd/>
            <a:tailEnd/>
          </a:ln>
        </p:spPr>
        <p:txBody>
          <a:bodyPr>
            <a:spAutoFit/>
          </a:bodyPr>
          <a:lstStyle/>
          <a:p>
            <a:pPr algn="ctr" eaLnBrk="1" hangingPunct="1">
              <a:spcBef>
                <a:spcPct val="50000"/>
              </a:spcBef>
            </a:pPr>
            <a:r>
              <a:rPr lang="es-ES" altLang="es-ES" sz="3600">
                <a:solidFill>
                  <a:srgbClr val="FF9900"/>
                </a:solidFill>
                <a:latin typeface="Arial Black" pitchFamily="34" charset="0"/>
              </a:rPr>
              <a:t>BEKOTEC - THERM</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16386" name="Object 3"/>
          <p:cNvGraphicFramePr>
            <a:graphicFrameLocks noChangeAspect="1"/>
          </p:cNvGraphicFramePr>
          <p:nvPr/>
        </p:nvGraphicFramePr>
        <p:xfrm>
          <a:off x="7759700" y="6629400"/>
          <a:ext cx="927100" cy="201613"/>
        </p:xfrm>
        <a:graphic>
          <a:graphicData uri="http://schemas.openxmlformats.org/presentationml/2006/ole">
            <p:oleObj spid="_x0000_s16386" name="Image" r:id="rId4" imgW="1231746" imgH="266385" progId="Photoshop.Image.6">
              <p:embed/>
            </p:oleObj>
          </a:graphicData>
        </a:graphic>
      </p:graphicFrame>
      <p:sp>
        <p:nvSpPr>
          <p:cNvPr id="16388"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sp>
        <p:nvSpPr>
          <p:cNvPr id="16389" name="Text Box 5"/>
          <p:cNvSpPr txBox="1">
            <a:spLocks noChangeArrowheads="1"/>
          </p:cNvSpPr>
          <p:nvPr/>
        </p:nvSpPr>
        <p:spPr bwMode="auto">
          <a:xfrm>
            <a:off x="827088" y="2276475"/>
            <a:ext cx="3741737" cy="461963"/>
          </a:xfrm>
          <a:prstGeom prst="rect">
            <a:avLst/>
          </a:prstGeom>
          <a:noFill/>
          <a:ln w="9525">
            <a:noFill/>
            <a:miter lim="800000"/>
            <a:headEnd/>
            <a:tailEnd/>
          </a:ln>
        </p:spPr>
        <p:txBody>
          <a:bodyPr wrap="none">
            <a:spAutoFit/>
          </a:bodyPr>
          <a:lstStyle/>
          <a:p>
            <a:pPr eaLnBrk="1" hangingPunct="1"/>
            <a:r>
              <a:rPr lang="de-DE" altLang="es-ES" sz="2400" b="1">
                <a:solidFill>
                  <a:srgbClr val="FF9900"/>
                </a:solidFill>
              </a:rPr>
              <a:t>Ventajas de calefacción:</a:t>
            </a:r>
          </a:p>
        </p:txBody>
      </p:sp>
      <p:sp>
        <p:nvSpPr>
          <p:cNvPr id="16390" name="Text Box 9"/>
          <p:cNvSpPr txBox="1">
            <a:spLocks noChangeArrowheads="1"/>
          </p:cNvSpPr>
          <p:nvPr/>
        </p:nvSpPr>
        <p:spPr bwMode="auto">
          <a:xfrm>
            <a:off x="2124075" y="2997200"/>
            <a:ext cx="6629400" cy="2862263"/>
          </a:xfrm>
          <a:prstGeom prst="rect">
            <a:avLst/>
          </a:prstGeom>
          <a:noFill/>
          <a:ln w="9525">
            <a:noFill/>
            <a:miter lim="800000"/>
            <a:headEnd/>
            <a:tailEnd/>
          </a:ln>
        </p:spPr>
        <p:txBody>
          <a:bodyPr>
            <a:spAutoFit/>
          </a:bodyPr>
          <a:lstStyle/>
          <a:p>
            <a:pPr marL="287338" indent="-287338" eaLnBrk="1" hangingPunct="1">
              <a:buFontTx/>
              <a:buChar char="•"/>
            </a:pPr>
            <a:r>
              <a:rPr lang="de-DE" altLang="es-ES" sz="2000">
                <a:solidFill>
                  <a:srgbClr val="4D4D4D"/>
                </a:solidFill>
              </a:rPr>
              <a:t>Suelo radiante de rápida reacción </a:t>
            </a:r>
          </a:p>
          <a:p>
            <a:pPr marL="287338" indent="-287338" eaLnBrk="1" hangingPunct="1">
              <a:buFontTx/>
              <a:buChar char="•"/>
            </a:pPr>
            <a:r>
              <a:rPr lang="de-DE" altLang="es-ES" sz="2000">
                <a:solidFill>
                  <a:srgbClr val="4D4D4D"/>
                </a:solidFill>
              </a:rPr>
              <a:t>Distribución homogénea del calor</a:t>
            </a:r>
          </a:p>
          <a:p>
            <a:pPr marL="287338" indent="-287338" eaLnBrk="1" hangingPunct="1">
              <a:buFontTx/>
              <a:buChar char="•"/>
            </a:pPr>
            <a:r>
              <a:rPr lang="de-DE" altLang="es-ES" sz="2000">
                <a:solidFill>
                  <a:srgbClr val="4D4D4D"/>
                </a:solidFill>
              </a:rPr>
              <a:t>Bajos costes de calefacción por baja temperatura impulsión</a:t>
            </a:r>
          </a:p>
          <a:p>
            <a:pPr marL="287338" indent="-287338" eaLnBrk="1" hangingPunct="1">
              <a:buFontTx/>
              <a:buChar char="•"/>
            </a:pPr>
            <a:r>
              <a:rPr lang="de-DE" altLang="es-ES" sz="2000">
                <a:solidFill>
                  <a:srgbClr val="4D4D4D"/>
                </a:solidFill>
              </a:rPr>
              <a:t>Compatibilidad efectiva con fuentes energéticas regenerativas</a:t>
            </a:r>
          </a:p>
          <a:p>
            <a:pPr marL="287338" indent="-287338" eaLnBrk="1" hangingPunct="1">
              <a:buFontTx/>
              <a:buChar char="•"/>
            </a:pPr>
            <a:r>
              <a:rPr lang="de-DE" altLang="es-ES" sz="2000">
                <a:solidFill>
                  <a:srgbClr val="4D4D4D"/>
                </a:solidFill>
              </a:rPr>
              <a:t>Comodidad</a:t>
            </a:r>
          </a:p>
          <a:p>
            <a:pPr marL="287338" indent="-287338" eaLnBrk="1" hangingPunct="1">
              <a:buFontTx/>
              <a:buChar char="•"/>
            </a:pPr>
            <a:r>
              <a:rPr lang="de-DE" altLang="es-ES" sz="2000">
                <a:solidFill>
                  <a:srgbClr val="4D4D4D"/>
                </a:solidFill>
              </a:rPr>
              <a:t>Higiénico y sano</a:t>
            </a:r>
          </a:p>
          <a:p>
            <a:pPr marL="287338" indent="-287338" eaLnBrk="1" hangingPunct="1">
              <a:buFontTx/>
              <a:buChar char="•"/>
            </a:pPr>
            <a:r>
              <a:rPr lang="de-DE" altLang="es-ES" sz="2000">
                <a:solidFill>
                  <a:srgbClr val="4D4D4D"/>
                </a:solidFill>
              </a:rPr>
              <a:t>Refrigeración</a:t>
            </a:r>
          </a:p>
        </p:txBody>
      </p:sp>
      <p:pic>
        <p:nvPicPr>
          <p:cNvPr id="16391" name="Picture 6" descr="C:\Documents and Settings\jviebig\Mis documentos\Logo 2c o. Schrift.jpg"/>
          <p:cNvPicPr>
            <a:picLocks noChangeAspect="1" noChangeArrowheads="1"/>
          </p:cNvPicPr>
          <p:nvPr/>
        </p:nvPicPr>
        <p:blipFill>
          <a:blip r:embed="rId5"/>
          <a:srcRect/>
          <a:stretch>
            <a:fillRect/>
          </a:stretch>
        </p:blipFill>
        <p:spPr bwMode="auto">
          <a:xfrm>
            <a:off x="6500813" y="285750"/>
            <a:ext cx="2060575" cy="1116013"/>
          </a:xfrm>
          <a:prstGeom prst="rect">
            <a:avLst/>
          </a:prstGeom>
          <a:noFill/>
          <a:ln w="9525">
            <a:noFill/>
            <a:miter lim="800000"/>
            <a:headEnd/>
            <a:tailEnd/>
          </a:ln>
        </p:spPr>
      </p:pic>
      <p:sp>
        <p:nvSpPr>
          <p:cNvPr id="16392" name="Text Box 7"/>
          <p:cNvSpPr txBox="1">
            <a:spLocks noChangeArrowheads="1"/>
          </p:cNvSpPr>
          <p:nvPr/>
        </p:nvSpPr>
        <p:spPr bwMode="auto">
          <a:xfrm>
            <a:off x="1116013" y="1484313"/>
            <a:ext cx="6481762" cy="646112"/>
          </a:xfrm>
          <a:prstGeom prst="rect">
            <a:avLst/>
          </a:prstGeom>
          <a:noFill/>
          <a:ln w="9525">
            <a:noFill/>
            <a:miter lim="800000"/>
            <a:headEnd/>
            <a:tailEnd/>
          </a:ln>
        </p:spPr>
        <p:txBody>
          <a:bodyPr>
            <a:spAutoFit/>
          </a:bodyPr>
          <a:lstStyle/>
          <a:p>
            <a:pPr algn="ctr" eaLnBrk="1" hangingPunct="1">
              <a:spcBef>
                <a:spcPct val="50000"/>
              </a:spcBef>
            </a:pPr>
            <a:r>
              <a:rPr lang="es-ES" altLang="es-ES" sz="3600">
                <a:solidFill>
                  <a:srgbClr val="FF9900"/>
                </a:solidFill>
                <a:latin typeface="Arial Black" pitchFamily="34" charset="0"/>
              </a:rPr>
              <a:t>BEKOTEC - THERM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p:cNvPicPr>
            <a:picLocks noChangeAspect="1" noChangeArrowheads="1"/>
          </p:cNvPicPr>
          <p:nvPr/>
        </p:nvPicPr>
        <p:blipFill>
          <a:blip r:embed="rId2"/>
          <a:srcRect/>
          <a:stretch>
            <a:fillRect/>
          </a:stretch>
        </p:blipFill>
        <p:spPr bwMode="auto">
          <a:xfrm>
            <a:off x="2428875" y="1285875"/>
            <a:ext cx="3832225" cy="5184775"/>
          </a:xfrm>
          <a:prstGeom prst="rect">
            <a:avLst/>
          </a:prstGeom>
          <a:noFill/>
          <a:ln w="9525">
            <a:noFill/>
            <a:miter lim="800000"/>
            <a:headEnd/>
            <a:tailEnd/>
          </a:ln>
        </p:spPr>
      </p:pic>
      <p:sp>
        <p:nvSpPr>
          <p:cNvPr id="33795" name="Text Box 10"/>
          <p:cNvSpPr txBox="1">
            <a:spLocks noChangeArrowheads="1"/>
          </p:cNvSpPr>
          <p:nvPr/>
        </p:nvSpPr>
        <p:spPr bwMode="auto">
          <a:xfrm>
            <a:off x="2081213" y="188913"/>
            <a:ext cx="5170487" cy="519112"/>
          </a:xfrm>
          <a:prstGeom prst="rect">
            <a:avLst/>
          </a:prstGeom>
          <a:noFill/>
          <a:ln w="9525">
            <a:noFill/>
            <a:miter lim="800000"/>
            <a:headEnd/>
            <a:tailEnd/>
          </a:ln>
        </p:spPr>
        <p:txBody>
          <a:bodyPr wrap="none">
            <a:spAutoFit/>
          </a:bodyPr>
          <a:lstStyle/>
          <a:p>
            <a:pPr eaLnBrk="1" hangingPunct="1"/>
            <a:r>
              <a:rPr lang="en-US" altLang="es-ES" sz="2800" b="1">
                <a:solidFill>
                  <a:schemeClr val="bg1"/>
                </a:solidFill>
              </a:rPr>
              <a:t>System - Technik der Zukunft</a:t>
            </a:r>
            <a:endParaRPr lang="de-DE" altLang="es-ES" sz="2800" b="1">
              <a:solidFill>
                <a:schemeClr val="bg1"/>
              </a:solidFill>
            </a:endParaRPr>
          </a:p>
        </p:txBody>
      </p:sp>
      <p:pic>
        <p:nvPicPr>
          <p:cNvPr id="33796" name="Picture 6" descr="C:\Documents and Settings\jviebig\Mis documentos\Logo 2c o. Schrift.jpg"/>
          <p:cNvPicPr>
            <a:picLocks noChangeAspect="1" noChangeArrowheads="1"/>
          </p:cNvPicPr>
          <p:nvPr/>
        </p:nvPicPr>
        <p:blipFill>
          <a:blip r:embed="rId3"/>
          <a:srcRect/>
          <a:stretch>
            <a:fillRect/>
          </a:stretch>
        </p:blipFill>
        <p:spPr bwMode="auto">
          <a:xfrm>
            <a:off x="6500813" y="285750"/>
            <a:ext cx="2060575" cy="1116013"/>
          </a:xfrm>
          <a:prstGeom prst="rect">
            <a:avLst/>
          </a:prstGeom>
          <a:noFill/>
          <a:ln w="9525">
            <a:noFill/>
            <a:miter lim="800000"/>
            <a:headEnd/>
            <a:tailEnd/>
          </a:ln>
        </p:spPr>
      </p:pic>
      <p:sp>
        <p:nvSpPr>
          <p:cNvPr id="33797" name="Text Box 3"/>
          <p:cNvSpPr txBox="1">
            <a:spLocks noChangeArrowheads="1"/>
          </p:cNvSpPr>
          <p:nvPr/>
        </p:nvSpPr>
        <p:spPr bwMode="auto">
          <a:xfrm>
            <a:off x="2771775" y="549275"/>
            <a:ext cx="6643688" cy="523875"/>
          </a:xfrm>
          <a:prstGeom prst="rect">
            <a:avLst/>
          </a:prstGeom>
          <a:noFill/>
          <a:ln w="9525">
            <a:noFill/>
            <a:miter lim="800000"/>
            <a:headEnd/>
            <a:tailEnd/>
          </a:ln>
        </p:spPr>
        <p:txBody>
          <a:bodyPr>
            <a:spAutoFit/>
          </a:bodyPr>
          <a:lstStyle/>
          <a:p>
            <a:pPr eaLnBrk="1" hangingPunct="1">
              <a:spcBef>
                <a:spcPct val="50000"/>
              </a:spcBef>
            </a:pPr>
            <a:r>
              <a:rPr lang="de-DE" altLang="es-ES" sz="2800" b="1">
                <a:solidFill>
                  <a:schemeClr val="bg2"/>
                </a:solidFill>
              </a:rPr>
              <a:t>La técnica del futuro</a:t>
            </a:r>
          </a:p>
        </p:txBody>
      </p:sp>
      <p:sp>
        <p:nvSpPr>
          <p:cNvPr id="33798"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pic>
        <p:nvPicPr>
          <p:cNvPr id="33799" name="Picture 11"/>
          <p:cNvPicPr>
            <a:picLocks noChangeAspect="1" noChangeArrowheads="1"/>
          </p:cNvPicPr>
          <p:nvPr/>
        </p:nvPicPr>
        <p:blipFill>
          <a:blip r:embed="rId4"/>
          <a:srcRect/>
          <a:stretch>
            <a:fillRect/>
          </a:stretch>
        </p:blipFill>
        <p:spPr bwMode="auto">
          <a:xfrm>
            <a:off x="7759700" y="6629400"/>
            <a:ext cx="927100" cy="201613"/>
          </a:xfrm>
          <a:prstGeom prst="rect">
            <a:avLst/>
          </a:prstGeom>
          <a:noFill/>
          <a:ln w="9525">
            <a:noFill/>
            <a:miter lim="800000"/>
            <a:headEnd/>
            <a:tailEnd/>
          </a:ln>
        </p:spPr>
      </p:pic>
      <p:sp>
        <p:nvSpPr>
          <p:cNvPr id="33800"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rSchluter"/>
          <p:cNvPicPr>
            <a:picLocks noChangeAspect="1" noChangeArrowheads="1"/>
          </p:cNvPicPr>
          <p:nvPr/>
        </p:nvPicPr>
        <p:blipFill>
          <a:blip r:embed="rId4"/>
          <a:srcRect l="10240"/>
          <a:stretch>
            <a:fillRect/>
          </a:stretch>
        </p:blipFill>
        <p:spPr bwMode="auto">
          <a:xfrm>
            <a:off x="-3175" y="1206500"/>
            <a:ext cx="5011738" cy="5302250"/>
          </a:xfrm>
          <a:prstGeom prst="rect">
            <a:avLst/>
          </a:prstGeom>
          <a:noFill/>
          <a:ln w="9525">
            <a:noFill/>
            <a:miter lim="800000"/>
            <a:headEnd/>
            <a:tailEnd/>
          </a:ln>
        </p:spPr>
      </p:pic>
      <p:sp>
        <p:nvSpPr>
          <p:cNvPr id="22531" name="Rectangle 3"/>
          <p:cNvSpPr>
            <a:spLocks noGrp="1" noChangeArrowheads="1"/>
          </p:cNvSpPr>
          <p:nvPr>
            <p:ph type="title"/>
          </p:nvPr>
        </p:nvSpPr>
        <p:spPr>
          <a:xfrm>
            <a:off x="-541338" y="0"/>
            <a:ext cx="8229601" cy="1143000"/>
          </a:xfrm>
        </p:spPr>
        <p:txBody>
          <a:bodyPr/>
          <a:lstStyle/>
          <a:p>
            <a:pPr eaLnBrk="1" hangingPunct="1"/>
            <a:r>
              <a:rPr lang="en-US" sz="4000" u="sng" smtClean="0"/>
              <a:t>Quienes somos</a:t>
            </a:r>
            <a:r>
              <a:rPr lang="en-US" u="sng" smtClean="0"/>
              <a:t>?</a:t>
            </a:r>
          </a:p>
        </p:txBody>
      </p:sp>
      <p:sp>
        <p:nvSpPr>
          <p:cNvPr id="22532" name="Rectangle 4"/>
          <p:cNvSpPr>
            <a:spLocks noGrp="1" noChangeArrowheads="1"/>
          </p:cNvSpPr>
          <p:nvPr>
            <p:ph type="body" idx="1"/>
          </p:nvPr>
        </p:nvSpPr>
        <p:spPr>
          <a:xfrm>
            <a:off x="3382963" y="1447800"/>
            <a:ext cx="5761037" cy="5410200"/>
          </a:xfrm>
        </p:spPr>
        <p:txBody>
          <a:bodyPr/>
          <a:lstStyle/>
          <a:p>
            <a:pPr eaLnBrk="1" hangingPunct="1">
              <a:lnSpc>
                <a:spcPct val="90000"/>
              </a:lnSpc>
            </a:pPr>
            <a:r>
              <a:rPr lang="en-US" sz="2400" b="1" smtClean="0"/>
              <a:t>1966 </a:t>
            </a:r>
            <a:r>
              <a:rPr lang="en-US" sz="2400" smtClean="0"/>
              <a:t>– Fundación de Cerámicas Schlüter</a:t>
            </a:r>
          </a:p>
          <a:p>
            <a:pPr eaLnBrk="1" hangingPunct="1">
              <a:lnSpc>
                <a:spcPct val="90000"/>
              </a:lnSpc>
            </a:pPr>
            <a:endParaRPr lang="en-US" sz="2400" smtClean="0"/>
          </a:p>
          <a:p>
            <a:pPr eaLnBrk="1" hangingPunct="1">
              <a:lnSpc>
                <a:spcPct val="90000"/>
              </a:lnSpc>
            </a:pPr>
            <a:r>
              <a:rPr lang="en-US" sz="2400" b="1" smtClean="0"/>
              <a:t>1975</a:t>
            </a:r>
            <a:r>
              <a:rPr lang="en-US" sz="2400" smtClean="0"/>
              <a:t> – Fundación de Schlüter-Systems con el desarrollo del primer perfil de cantonera Schlüter-SCHIENE</a:t>
            </a:r>
          </a:p>
          <a:p>
            <a:pPr eaLnBrk="1" hangingPunct="1">
              <a:lnSpc>
                <a:spcPct val="90000"/>
              </a:lnSpc>
            </a:pPr>
            <a:endParaRPr lang="en-US" sz="2400" smtClean="0"/>
          </a:p>
          <a:p>
            <a:pPr eaLnBrk="1" hangingPunct="1">
              <a:lnSpc>
                <a:spcPct val="90000"/>
              </a:lnSpc>
            </a:pPr>
            <a:r>
              <a:rPr lang="en-US" sz="2400" b="1" smtClean="0"/>
              <a:t>Hoy</a:t>
            </a:r>
            <a:r>
              <a:rPr lang="en-US" sz="2400" smtClean="0"/>
              <a:t> – 8000+ productos, 900+ empleados en todo el mundo</a:t>
            </a:r>
          </a:p>
        </p:txBody>
      </p:sp>
      <p:pic>
        <p:nvPicPr>
          <p:cNvPr id="22533" name="Picture 6" descr="C:\Documents and Settings\jviebig\Mis documentos\Logo 2c o. Schrift.jpg"/>
          <p:cNvPicPr>
            <a:picLocks noChangeAspect="1" noChangeArrowheads="1"/>
          </p:cNvPicPr>
          <p:nvPr/>
        </p:nvPicPr>
        <p:blipFill>
          <a:blip r:embed="rId5"/>
          <a:srcRect/>
          <a:stretch>
            <a:fillRect/>
          </a:stretch>
        </p:blipFill>
        <p:spPr bwMode="auto">
          <a:xfrm>
            <a:off x="6948488" y="285750"/>
            <a:ext cx="1755775" cy="950913"/>
          </a:xfrm>
          <a:prstGeom prst="rect">
            <a:avLst/>
          </a:prstGeom>
          <a:noFill/>
          <a:ln w="9525">
            <a:noFill/>
            <a:miter lim="800000"/>
            <a:headEnd/>
            <a:tailEnd/>
          </a:ln>
        </p:spPr>
      </p:pic>
      <p:sp>
        <p:nvSpPr>
          <p:cNvPr id="22534"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sp>
        <p:nvSpPr>
          <p:cNvPr id="22535"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22536" name="Picture 3"/>
          <p:cNvPicPr>
            <a:picLocks noChangeAspect="1" noChangeArrowheads="1"/>
          </p:cNvPicPr>
          <p:nvPr/>
        </p:nvPicPr>
        <p:blipFill>
          <a:blip r:embed="rId6"/>
          <a:srcRect/>
          <a:stretch>
            <a:fillRect/>
          </a:stretch>
        </p:blipFill>
        <p:spPr bwMode="auto">
          <a:xfrm>
            <a:off x="7759700" y="6629400"/>
            <a:ext cx="927100" cy="201613"/>
          </a:xfrm>
          <a:prstGeom prst="rect">
            <a:avLst/>
          </a:prstGeom>
          <a:noFill/>
          <a:ln w="9525">
            <a:noFill/>
            <a:miter lim="800000"/>
            <a:headEnd/>
            <a:tailEnd/>
          </a:ln>
        </p:spPr>
      </p:pic>
      <p:sp>
        <p:nvSpPr>
          <p:cNvPr id="9" name="Text Box 4"/>
          <p:cNvSpPr txBox="1">
            <a:spLocks noChangeArrowheads="1"/>
          </p:cNvSpPr>
          <p:nvPr/>
        </p:nvSpPr>
        <p:spPr bwMode="auto">
          <a:xfrm>
            <a:off x="5148263" y="5589588"/>
            <a:ext cx="2133600" cy="366712"/>
          </a:xfrm>
          <a:prstGeom prst="rect">
            <a:avLst/>
          </a:prstGeom>
          <a:noFill/>
          <a:ln w="12700">
            <a:noFill/>
            <a:miter lim="800000"/>
            <a:headEnd/>
            <a:tailEnd/>
          </a:ln>
        </p:spPr>
        <p:txBody>
          <a:bodyPr>
            <a:spAutoFit/>
          </a:bodyPr>
          <a:lstStyle/>
          <a:p>
            <a:pPr>
              <a:spcBef>
                <a:spcPct val="50000"/>
              </a:spcBef>
            </a:pPr>
            <a:r>
              <a:rPr lang="de-DE" b="1"/>
              <a:t>Werner Schlüter</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Back Ground"/>
          <p:cNvPicPr>
            <a:picLocks noChangeAspect="1" noChangeArrowheads="1"/>
          </p:cNvPicPr>
          <p:nvPr/>
        </p:nvPicPr>
        <p:blipFill>
          <a:blip r:embed="rId2"/>
          <a:srcRect/>
          <a:stretch>
            <a:fillRect/>
          </a:stretch>
        </p:blipFill>
        <p:spPr bwMode="auto">
          <a:xfrm>
            <a:off x="0" y="-3175"/>
            <a:ext cx="9144000" cy="6861175"/>
          </a:xfrm>
          <a:prstGeom prst="rect">
            <a:avLst/>
          </a:prstGeom>
          <a:noFill/>
          <a:ln w="9525">
            <a:noFill/>
            <a:miter lim="800000"/>
            <a:headEnd/>
            <a:tailEnd/>
          </a:ln>
        </p:spPr>
      </p:pic>
      <p:pic>
        <p:nvPicPr>
          <p:cNvPr id="34819" name="Picture 3" descr="DSC_0319"/>
          <p:cNvPicPr>
            <a:picLocks noChangeAspect="1" noChangeArrowheads="1"/>
          </p:cNvPicPr>
          <p:nvPr/>
        </p:nvPicPr>
        <p:blipFill>
          <a:blip r:embed="rId3"/>
          <a:srcRect/>
          <a:stretch>
            <a:fillRect/>
          </a:stretch>
        </p:blipFill>
        <p:spPr bwMode="auto">
          <a:xfrm>
            <a:off x="0" y="609600"/>
            <a:ext cx="4572000" cy="3041650"/>
          </a:xfrm>
          <a:prstGeom prst="rect">
            <a:avLst/>
          </a:prstGeom>
          <a:noFill/>
          <a:ln w="9525">
            <a:noFill/>
            <a:miter lim="800000"/>
            <a:headEnd/>
            <a:tailEnd/>
          </a:ln>
        </p:spPr>
      </p:pic>
      <p:pic>
        <p:nvPicPr>
          <p:cNvPr id="34820" name="Picture 4" descr="DSC_0321"/>
          <p:cNvPicPr>
            <a:picLocks noChangeAspect="1" noChangeArrowheads="1"/>
          </p:cNvPicPr>
          <p:nvPr/>
        </p:nvPicPr>
        <p:blipFill>
          <a:blip r:embed="rId4"/>
          <a:srcRect/>
          <a:stretch>
            <a:fillRect/>
          </a:stretch>
        </p:blipFill>
        <p:spPr bwMode="auto">
          <a:xfrm>
            <a:off x="4572000" y="609600"/>
            <a:ext cx="4572000" cy="3041650"/>
          </a:xfrm>
          <a:prstGeom prst="rect">
            <a:avLst/>
          </a:prstGeom>
          <a:noFill/>
          <a:ln w="9525">
            <a:noFill/>
            <a:miter lim="800000"/>
            <a:headEnd/>
            <a:tailEnd/>
          </a:ln>
        </p:spPr>
      </p:pic>
      <p:pic>
        <p:nvPicPr>
          <p:cNvPr id="34821" name="Picture 6" descr="DSC_0322"/>
          <p:cNvPicPr>
            <a:picLocks noChangeAspect="1" noChangeArrowheads="1"/>
          </p:cNvPicPr>
          <p:nvPr/>
        </p:nvPicPr>
        <p:blipFill>
          <a:blip r:embed="rId5"/>
          <a:srcRect/>
          <a:stretch>
            <a:fillRect/>
          </a:stretch>
        </p:blipFill>
        <p:spPr bwMode="auto">
          <a:xfrm>
            <a:off x="0" y="3657600"/>
            <a:ext cx="4570413" cy="3041650"/>
          </a:xfrm>
          <a:prstGeom prst="rect">
            <a:avLst/>
          </a:prstGeom>
          <a:noFill/>
          <a:ln w="9525">
            <a:noFill/>
            <a:miter lim="800000"/>
            <a:headEnd/>
            <a:tailEnd/>
          </a:ln>
        </p:spPr>
      </p:pic>
      <p:pic>
        <p:nvPicPr>
          <p:cNvPr id="34822" name="Picture 7" descr="DSC_0323"/>
          <p:cNvPicPr>
            <a:picLocks noChangeAspect="1" noChangeArrowheads="1"/>
          </p:cNvPicPr>
          <p:nvPr/>
        </p:nvPicPr>
        <p:blipFill>
          <a:blip r:embed="rId6"/>
          <a:srcRect/>
          <a:stretch>
            <a:fillRect/>
          </a:stretch>
        </p:blipFill>
        <p:spPr bwMode="auto">
          <a:xfrm>
            <a:off x="4573588" y="3657600"/>
            <a:ext cx="4570412" cy="3041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Back Ground"/>
          <p:cNvPicPr>
            <a:picLocks noChangeAspect="1" noChangeArrowheads="1"/>
          </p:cNvPicPr>
          <p:nvPr/>
        </p:nvPicPr>
        <p:blipFill>
          <a:blip r:embed="rId2"/>
          <a:srcRect/>
          <a:stretch>
            <a:fillRect/>
          </a:stretch>
        </p:blipFill>
        <p:spPr bwMode="auto">
          <a:xfrm>
            <a:off x="0" y="-3175"/>
            <a:ext cx="9144000" cy="6861175"/>
          </a:xfrm>
          <a:prstGeom prst="rect">
            <a:avLst/>
          </a:prstGeom>
          <a:noFill/>
          <a:ln w="9525">
            <a:noFill/>
            <a:miter lim="800000"/>
            <a:headEnd/>
            <a:tailEnd/>
          </a:ln>
        </p:spPr>
      </p:pic>
      <p:pic>
        <p:nvPicPr>
          <p:cNvPr id="35843" name="Picture 3" descr="DSC_0327"/>
          <p:cNvPicPr>
            <a:picLocks noChangeAspect="1" noChangeArrowheads="1"/>
          </p:cNvPicPr>
          <p:nvPr/>
        </p:nvPicPr>
        <p:blipFill>
          <a:blip r:embed="rId3"/>
          <a:srcRect/>
          <a:stretch>
            <a:fillRect/>
          </a:stretch>
        </p:blipFill>
        <p:spPr bwMode="auto">
          <a:xfrm>
            <a:off x="0" y="609600"/>
            <a:ext cx="4570413" cy="3041650"/>
          </a:xfrm>
          <a:prstGeom prst="rect">
            <a:avLst/>
          </a:prstGeom>
          <a:noFill/>
          <a:ln w="9525">
            <a:noFill/>
            <a:miter lim="800000"/>
            <a:headEnd/>
            <a:tailEnd/>
          </a:ln>
        </p:spPr>
      </p:pic>
      <p:pic>
        <p:nvPicPr>
          <p:cNvPr id="35844" name="Picture 4" descr="DSC_0329"/>
          <p:cNvPicPr>
            <a:picLocks noChangeAspect="1" noChangeArrowheads="1"/>
          </p:cNvPicPr>
          <p:nvPr/>
        </p:nvPicPr>
        <p:blipFill>
          <a:blip r:embed="rId4"/>
          <a:srcRect/>
          <a:stretch>
            <a:fillRect/>
          </a:stretch>
        </p:blipFill>
        <p:spPr bwMode="auto">
          <a:xfrm>
            <a:off x="4573588" y="609600"/>
            <a:ext cx="4570412" cy="3041650"/>
          </a:xfrm>
          <a:prstGeom prst="rect">
            <a:avLst/>
          </a:prstGeom>
          <a:noFill/>
          <a:ln w="9525">
            <a:noFill/>
            <a:miter lim="800000"/>
            <a:headEnd/>
            <a:tailEnd/>
          </a:ln>
        </p:spPr>
      </p:pic>
      <p:pic>
        <p:nvPicPr>
          <p:cNvPr id="35845" name="Picture 5" descr="DSC_0347"/>
          <p:cNvPicPr>
            <a:picLocks noChangeAspect="1" noChangeArrowheads="1"/>
          </p:cNvPicPr>
          <p:nvPr/>
        </p:nvPicPr>
        <p:blipFill>
          <a:blip r:embed="rId5"/>
          <a:srcRect/>
          <a:stretch>
            <a:fillRect/>
          </a:stretch>
        </p:blipFill>
        <p:spPr bwMode="auto">
          <a:xfrm>
            <a:off x="0" y="3657600"/>
            <a:ext cx="4570413" cy="3041650"/>
          </a:xfrm>
          <a:prstGeom prst="rect">
            <a:avLst/>
          </a:prstGeom>
          <a:noFill/>
          <a:ln w="9525">
            <a:noFill/>
            <a:miter lim="800000"/>
            <a:headEnd/>
            <a:tailEnd/>
          </a:ln>
        </p:spPr>
      </p:pic>
      <p:pic>
        <p:nvPicPr>
          <p:cNvPr id="35846" name="Picture 6" descr="DSC_0349"/>
          <p:cNvPicPr>
            <a:picLocks noChangeAspect="1" noChangeArrowheads="1"/>
          </p:cNvPicPr>
          <p:nvPr/>
        </p:nvPicPr>
        <p:blipFill>
          <a:blip r:embed="rId6"/>
          <a:srcRect/>
          <a:stretch>
            <a:fillRect/>
          </a:stretch>
        </p:blipFill>
        <p:spPr bwMode="auto">
          <a:xfrm>
            <a:off x="4573588" y="3657600"/>
            <a:ext cx="4570412" cy="3041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Back Ground"/>
          <p:cNvPicPr>
            <a:picLocks noChangeAspect="1" noChangeArrowheads="1"/>
          </p:cNvPicPr>
          <p:nvPr/>
        </p:nvPicPr>
        <p:blipFill>
          <a:blip r:embed="rId2"/>
          <a:srcRect/>
          <a:stretch>
            <a:fillRect/>
          </a:stretch>
        </p:blipFill>
        <p:spPr bwMode="auto">
          <a:xfrm>
            <a:off x="0" y="-3175"/>
            <a:ext cx="9144000" cy="6861175"/>
          </a:xfrm>
          <a:prstGeom prst="rect">
            <a:avLst/>
          </a:prstGeom>
          <a:noFill/>
          <a:ln w="9525">
            <a:noFill/>
            <a:miter lim="800000"/>
            <a:headEnd/>
            <a:tailEnd/>
          </a:ln>
        </p:spPr>
      </p:pic>
      <p:pic>
        <p:nvPicPr>
          <p:cNvPr id="36867" name="Picture 3" descr="DSC06148"/>
          <p:cNvPicPr>
            <a:picLocks noChangeAspect="1" noChangeArrowheads="1"/>
          </p:cNvPicPr>
          <p:nvPr/>
        </p:nvPicPr>
        <p:blipFill>
          <a:blip r:embed="rId3"/>
          <a:srcRect/>
          <a:stretch>
            <a:fillRect/>
          </a:stretch>
        </p:blipFill>
        <p:spPr bwMode="auto">
          <a:xfrm>
            <a:off x="-571500" y="0"/>
            <a:ext cx="5143500" cy="6858000"/>
          </a:xfrm>
          <a:prstGeom prst="rect">
            <a:avLst/>
          </a:prstGeom>
          <a:noFill/>
          <a:ln w="9525">
            <a:noFill/>
            <a:miter lim="800000"/>
            <a:headEnd/>
            <a:tailEnd/>
          </a:ln>
        </p:spPr>
      </p:pic>
      <p:pic>
        <p:nvPicPr>
          <p:cNvPr id="36868" name="Picture 4" descr="DSC06169"/>
          <p:cNvPicPr>
            <a:picLocks noChangeAspect="1" noChangeArrowheads="1"/>
          </p:cNvPicPr>
          <p:nvPr/>
        </p:nvPicPr>
        <p:blipFill>
          <a:blip r:embed="rId4"/>
          <a:srcRect/>
          <a:stretch>
            <a:fillRect/>
          </a:stretch>
        </p:blipFill>
        <p:spPr bwMode="auto">
          <a:xfrm>
            <a:off x="4572000" y="0"/>
            <a:ext cx="49720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en-US" smtClean="0"/>
          </a:p>
        </p:txBody>
      </p:sp>
      <p:sp>
        <p:nvSpPr>
          <p:cNvPr id="37891" name="Rectangle 3"/>
          <p:cNvSpPr>
            <a:spLocks noGrp="1" noChangeArrowheads="1"/>
          </p:cNvSpPr>
          <p:nvPr>
            <p:ph type="body" idx="1"/>
          </p:nvPr>
        </p:nvSpPr>
        <p:spPr/>
        <p:txBody>
          <a:bodyPr/>
          <a:lstStyle/>
          <a:p>
            <a:pPr eaLnBrk="1" hangingPunct="1"/>
            <a:endParaRPr lang="es-ES" smtClean="0"/>
          </a:p>
        </p:txBody>
      </p:sp>
      <p:pic>
        <p:nvPicPr>
          <p:cNvPr id="37892" name="Picture 4" descr="100_085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ck Ground"/>
          <p:cNvPicPr>
            <a:picLocks noChangeAspect="1" noChangeArrowheads="1"/>
          </p:cNvPicPr>
          <p:nvPr/>
        </p:nvPicPr>
        <p:blipFill>
          <a:blip r:embed="rId3"/>
          <a:srcRect/>
          <a:stretch>
            <a:fillRect/>
          </a:stretch>
        </p:blipFill>
        <p:spPr bwMode="auto">
          <a:xfrm>
            <a:off x="0" y="-3175"/>
            <a:ext cx="9144000" cy="6861175"/>
          </a:xfrm>
          <a:prstGeom prst="rect">
            <a:avLst/>
          </a:prstGeom>
          <a:noFill/>
          <a:ln w="9525">
            <a:noFill/>
            <a:miter lim="800000"/>
            <a:headEnd/>
            <a:tailEnd/>
          </a:ln>
        </p:spPr>
      </p:pic>
      <p:pic>
        <p:nvPicPr>
          <p:cNvPr id="38915" name="Picture 3" descr="Untitled 0 00 04-28"/>
          <p:cNvPicPr>
            <a:picLocks noChangeAspect="1" noChangeArrowheads="1"/>
          </p:cNvPicPr>
          <p:nvPr/>
        </p:nvPicPr>
        <p:blipFill>
          <a:blip r:embed="rId4"/>
          <a:srcRect/>
          <a:stretch>
            <a:fillRect/>
          </a:stretch>
        </p:blipFill>
        <p:spPr bwMode="auto">
          <a:xfrm>
            <a:off x="0" y="1714500"/>
            <a:ext cx="9144000" cy="5143500"/>
          </a:xfrm>
          <a:prstGeom prst="rect">
            <a:avLst/>
          </a:prstGeom>
          <a:noFill/>
          <a:ln w="9525">
            <a:noFill/>
            <a:miter lim="800000"/>
            <a:headEnd/>
            <a:tailEnd/>
          </a:ln>
        </p:spPr>
      </p:pic>
      <p:sp>
        <p:nvSpPr>
          <p:cNvPr id="38916" name="Text Box 4"/>
          <p:cNvSpPr txBox="1">
            <a:spLocks noChangeArrowheads="1"/>
          </p:cNvSpPr>
          <p:nvPr/>
        </p:nvSpPr>
        <p:spPr bwMode="auto">
          <a:xfrm>
            <a:off x="1752600" y="381000"/>
            <a:ext cx="7391400" cy="1077913"/>
          </a:xfrm>
          <a:prstGeom prst="rect">
            <a:avLst/>
          </a:prstGeom>
          <a:noFill/>
          <a:ln w="9525">
            <a:noFill/>
            <a:miter lim="800000"/>
            <a:headEnd/>
            <a:tailEnd/>
          </a:ln>
        </p:spPr>
        <p:txBody>
          <a:bodyPr>
            <a:spAutoFit/>
          </a:bodyPr>
          <a:lstStyle/>
          <a:p>
            <a:pPr>
              <a:spcBef>
                <a:spcPct val="50000"/>
              </a:spcBef>
            </a:pPr>
            <a:r>
              <a:rPr lang="en-US" sz="3200" b="1"/>
              <a:t>Calefacción y refrigeración con geotermia</a:t>
            </a:r>
          </a:p>
        </p:txBody>
      </p:sp>
      <p:pic>
        <p:nvPicPr>
          <p:cNvPr id="38917" name="Picture 5" descr="100_1728"/>
          <p:cNvPicPr>
            <a:picLocks noChangeAspect="1" noChangeArrowheads="1"/>
          </p:cNvPicPr>
          <p:nvPr/>
        </p:nvPicPr>
        <p:blipFill>
          <a:blip r:embed="rId5"/>
          <a:srcRect/>
          <a:stretch>
            <a:fillRect/>
          </a:stretch>
        </p:blipFill>
        <p:spPr bwMode="auto">
          <a:xfrm>
            <a:off x="0" y="1752600"/>
            <a:ext cx="3048000" cy="2286000"/>
          </a:xfrm>
          <a:prstGeom prst="rect">
            <a:avLst/>
          </a:prstGeom>
          <a:noFill/>
          <a:ln w="9525">
            <a:noFill/>
            <a:miter lim="800000"/>
            <a:headEnd/>
            <a:tailEnd/>
          </a:ln>
        </p:spPr>
      </p:pic>
      <p:pic>
        <p:nvPicPr>
          <p:cNvPr id="38918" name="Picture 6" descr="100_1728"/>
          <p:cNvPicPr>
            <a:picLocks noChangeAspect="1" noChangeArrowheads="1"/>
          </p:cNvPicPr>
          <p:nvPr/>
        </p:nvPicPr>
        <p:blipFill>
          <a:blip r:embed="rId5"/>
          <a:srcRect/>
          <a:stretch>
            <a:fillRect/>
          </a:stretch>
        </p:blipFill>
        <p:spPr bwMode="auto">
          <a:xfrm>
            <a:off x="0" y="1752600"/>
            <a:ext cx="3048000"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endParaRPr lang="en-US" smtClean="0"/>
          </a:p>
        </p:txBody>
      </p:sp>
      <p:sp>
        <p:nvSpPr>
          <p:cNvPr id="39939" name="Rectangle 3"/>
          <p:cNvSpPr>
            <a:spLocks noGrp="1" noChangeArrowheads="1"/>
          </p:cNvSpPr>
          <p:nvPr>
            <p:ph type="body" idx="1"/>
          </p:nvPr>
        </p:nvSpPr>
        <p:spPr/>
        <p:txBody>
          <a:bodyPr/>
          <a:lstStyle/>
          <a:p>
            <a:pPr eaLnBrk="1" hangingPunct="1"/>
            <a:endParaRPr lang="es-ES" smtClean="0"/>
          </a:p>
        </p:txBody>
      </p:sp>
      <p:pic>
        <p:nvPicPr>
          <p:cNvPr id="39940" name="Picture 4" descr="IMG_1157"/>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9941" name="Text Box 5"/>
          <p:cNvSpPr txBox="1">
            <a:spLocks noChangeArrowheads="1"/>
          </p:cNvSpPr>
          <p:nvPr/>
        </p:nvSpPr>
        <p:spPr bwMode="auto">
          <a:xfrm>
            <a:off x="0" y="0"/>
            <a:ext cx="7380288" cy="2278063"/>
          </a:xfrm>
          <a:prstGeom prst="rect">
            <a:avLst/>
          </a:prstGeom>
          <a:noFill/>
          <a:ln w="9525">
            <a:noFill/>
            <a:miter lim="800000"/>
            <a:headEnd/>
            <a:tailEnd/>
          </a:ln>
        </p:spPr>
        <p:txBody>
          <a:bodyPr>
            <a:spAutoFit/>
          </a:bodyPr>
          <a:lstStyle/>
          <a:p>
            <a:pPr>
              <a:spcBef>
                <a:spcPct val="50000"/>
              </a:spcBef>
            </a:pPr>
            <a:r>
              <a:rPr lang="en-US" sz="2800" b="1"/>
              <a:t>Uso de gres porcelánico</a:t>
            </a:r>
          </a:p>
          <a:p>
            <a:pPr>
              <a:spcBef>
                <a:spcPct val="50000"/>
              </a:spcBef>
              <a:buFont typeface="Arial" charset="0"/>
              <a:buChar char="•"/>
            </a:pPr>
            <a:r>
              <a:rPr lang="en-US" sz="2800"/>
              <a:t> </a:t>
            </a:r>
            <a:r>
              <a:rPr lang="en-US" sz="2400"/>
              <a:t>Producto natural con fácil mantenimiento</a:t>
            </a:r>
          </a:p>
          <a:p>
            <a:pPr>
              <a:spcBef>
                <a:spcPct val="50000"/>
              </a:spcBef>
              <a:buFont typeface="Arial" charset="0"/>
              <a:buChar char="•"/>
            </a:pPr>
            <a:r>
              <a:rPr lang="en-US" sz="2400"/>
              <a:t> 100 % reciclable</a:t>
            </a:r>
          </a:p>
          <a:p>
            <a:pPr>
              <a:spcBef>
                <a:spcPct val="50000"/>
              </a:spcBef>
              <a:buFont typeface="Arial" charset="0"/>
              <a:buChar char="•"/>
            </a:pPr>
            <a:r>
              <a:rPr lang="en-US" sz="2400"/>
              <a:t> Conductor de calor y frío ideal</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endParaRPr lang="en-US" smtClean="0"/>
          </a:p>
        </p:txBody>
      </p:sp>
      <p:sp>
        <p:nvSpPr>
          <p:cNvPr id="40963" name="Rectangle 3"/>
          <p:cNvSpPr>
            <a:spLocks noGrp="1" noChangeArrowheads="1"/>
          </p:cNvSpPr>
          <p:nvPr>
            <p:ph type="body" idx="1"/>
          </p:nvPr>
        </p:nvSpPr>
        <p:spPr/>
        <p:txBody>
          <a:bodyPr/>
          <a:lstStyle/>
          <a:p>
            <a:pPr eaLnBrk="1" hangingPunct="1"/>
            <a:endParaRPr lang="es-ES" smtClean="0"/>
          </a:p>
        </p:txBody>
      </p:sp>
      <p:pic>
        <p:nvPicPr>
          <p:cNvPr id="40964" name="Picture 4" descr="Radiant Wall 00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0965" name="Text Box 5"/>
          <p:cNvSpPr txBox="1">
            <a:spLocks noChangeArrowheads="1"/>
          </p:cNvSpPr>
          <p:nvPr/>
        </p:nvSpPr>
        <p:spPr bwMode="auto">
          <a:xfrm>
            <a:off x="5076825" y="404813"/>
            <a:ext cx="5613400" cy="584200"/>
          </a:xfrm>
          <a:prstGeom prst="rect">
            <a:avLst/>
          </a:prstGeom>
          <a:noFill/>
          <a:ln w="9525">
            <a:noFill/>
            <a:miter lim="800000"/>
            <a:headEnd/>
            <a:tailEnd/>
          </a:ln>
        </p:spPr>
        <p:txBody>
          <a:bodyPr>
            <a:spAutoFit/>
          </a:bodyPr>
          <a:lstStyle/>
          <a:p>
            <a:pPr>
              <a:spcBef>
                <a:spcPct val="50000"/>
              </a:spcBef>
            </a:pPr>
            <a:r>
              <a:rPr lang="en-US" sz="3200">
                <a:solidFill>
                  <a:schemeClr val="bg1"/>
                </a:solidFill>
              </a:rPr>
              <a:t>Paredes radiantes</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en-US" smtClean="0"/>
          </a:p>
        </p:txBody>
      </p:sp>
      <p:sp>
        <p:nvSpPr>
          <p:cNvPr id="41987" name="Rectangle 3"/>
          <p:cNvSpPr>
            <a:spLocks noGrp="1" noChangeArrowheads="1"/>
          </p:cNvSpPr>
          <p:nvPr>
            <p:ph type="body" idx="1"/>
          </p:nvPr>
        </p:nvSpPr>
        <p:spPr/>
        <p:txBody>
          <a:bodyPr/>
          <a:lstStyle/>
          <a:p>
            <a:pPr eaLnBrk="1" hangingPunct="1"/>
            <a:endParaRPr lang="es-ES" smtClean="0"/>
          </a:p>
        </p:txBody>
      </p:sp>
      <p:pic>
        <p:nvPicPr>
          <p:cNvPr id="41988" name="Picture 4" descr="Exterior Lighting_RET (2)"/>
          <p:cNvPicPr>
            <a:picLocks noChangeAspect="1" noChangeArrowheads="1"/>
          </p:cNvPicPr>
          <p:nvPr/>
        </p:nvPicPr>
        <p:blipFill>
          <a:blip r:embed="rId3"/>
          <a:srcRect/>
          <a:stretch>
            <a:fillRect/>
          </a:stretch>
        </p:blipFill>
        <p:spPr bwMode="auto">
          <a:xfrm>
            <a:off x="0" y="-4191000"/>
            <a:ext cx="9601200" cy="14401800"/>
          </a:xfrm>
          <a:prstGeom prst="rect">
            <a:avLst/>
          </a:prstGeom>
          <a:noFill/>
          <a:ln w="9525">
            <a:noFill/>
            <a:miter lim="800000"/>
            <a:headEnd/>
            <a:tailEnd/>
          </a:ln>
        </p:spPr>
      </p:pic>
      <p:sp>
        <p:nvSpPr>
          <p:cNvPr id="41989" name="Text Box 5"/>
          <p:cNvSpPr txBox="1">
            <a:spLocks noChangeArrowheads="1"/>
          </p:cNvSpPr>
          <p:nvPr/>
        </p:nvSpPr>
        <p:spPr bwMode="auto">
          <a:xfrm>
            <a:off x="4859338" y="106363"/>
            <a:ext cx="4284662" cy="1570037"/>
          </a:xfrm>
          <a:prstGeom prst="rect">
            <a:avLst/>
          </a:prstGeom>
          <a:noFill/>
          <a:ln w="9525">
            <a:noFill/>
            <a:miter lim="800000"/>
            <a:headEnd/>
            <a:tailEnd/>
          </a:ln>
        </p:spPr>
        <p:txBody>
          <a:bodyPr>
            <a:spAutoFit/>
          </a:bodyPr>
          <a:lstStyle/>
          <a:p>
            <a:pPr algn="r">
              <a:spcBef>
                <a:spcPct val="50000"/>
              </a:spcBef>
            </a:pPr>
            <a:r>
              <a:rPr lang="en-US" sz="3200">
                <a:solidFill>
                  <a:schemeClr val="bg1"/>
                </a:solidFill>
              </a:rPr>
              <a:t>Iluminación baja para evitar contaminación de luz </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G_1153"/>
          <p:cNvPicPr>
            <a:picLocks noChangeAspect="1" noChangeArrowheads="1"/>
          </p:cNvPicPr>
          <p:nvPr/>
        </p:nvPicPr>
        <p:blipFill>
          <a:blip r:embed="rId3"/>
          <a:srcRect/>
          <a:stretch>
            <a:fillRect/>
          </a:stretch>
        </p:blipFill>
        <p:spPr bwMode="auto">
          <a:xfrm>
            <a:off x="0" y="0"/>
            <a:ext cx="9144000" cy="6934200"/>
          </a:xfrm>
          <a:prstGeom prst="rect">
            <a:avLst/>
          </a:prstGeom>
          <a:noFill/>
          <a:ln w="9525">
            <a:noFill/>
            <a:miter lim="800000"/>
            <a:headEnd/>
            <a:tailEnd/>
          </a:ln>
        </p:spPr>
      </p:pic>
      <p:sp>
        <p:nvSpPr>
          <p:cNvPr id="51203" name="Text Box 3"/>
          <p:cNvSpPr txBox="1">
            <a:spLocks noChangeArrowheads="1"/>
          </p:cNvSpPr>
          <p:nvPr/>
        </p:nvSpPr>
        <p:spPr bwMode="auto">
          <a:xfrm>
            <a:off x="-76200" y="76200"/>
            <a:ext cx="7816850" cy="4308475"/>
          </a:xfrm>
          <a:prstGeom prst="rect">
            <a:avLst/>
          </a:prstGeom>
          <a:noFill/>
          <a:ln w="9525">
            <a:noFill/>
            <a:miter lim="800000"/>
            <a:headEnd/>
            <a:tailEnd/>
          </a:ln>
          <a:effectLst/>
        </p:spPr>
        <p:txBody>
          <a:bodyPr>
            <a:spAutoFit/>
          </a:bodyPr>
          <a:lstStyle/>
          <a:p>
            <a:pPr>
              <a:spcBef>
                <a:spcPct val="50000"/>
              </a:spcBef>
              <a:defRPr/>
            </a:pPr>
            <a:r>
              <a:rPr lang="en-US" sz="2600" b="1" dirty="0">
                <a:solidFill>
                  <a:srgbClr val="FF9966"/>
                </a:solidFill>
              </a:rPr>
              <a:t>Green Living Wall</a:t>
            </a:r>
          </a:p>
          <a:p>
            <a:pPr>
              <a:spcBef>
                <a:spcPct val="50000"/>
              </a:spcBef>
              <a:buFont typeface="Arial" pitchFamily="34" charset="0"/>
              <a:buChar char="•"/>
              <a:defRPr/>
            </a:pPr>
            <a:r>
              <a:rPr lang="en-US" sz="2600" dirty="0">
                <a:solidFill>
                  <a:srgbClr val="FF9966"/>
                </a:solidFill>
              </a:rPr>
              <a:t> </a:t>
            </a:r>
            <a:r>
              <a:rPr lang="en-US" sz="2000" dirty="0">
                <a:solidFill>
                  <a:srgbClr val="FF9966"/>
                </a:solidFill>
              </a:rPr>
              <a:t>+ 200 </a:t>
            </a:r>
            <a:r>
              <a:rPr lang="en-US" sz="2000" dirty="0" err="1">
                <a:solidFill>
                  <a:srgbClr val="FF9966"/>
                </a:solidFill>
              </a:rPr>
              <a:t>plantas</a:t>
            </a:r>
            <a:r>
              <a:rPr lang="en-US" sz="2000" dirty="0">
                <a:solidFill>
                  <a:srgbClr val="FF9966"/>
                </a:solidFill>
              </a:rPr>
              <a:t> en un </a:t>
            </a:r>
            <a:r>
              <a:rPr lang="en-US" sz="2000" dirty="0" err="1">
                <a:solidFill>
                  <a:srgbClr val="FF9966"/>
                </a:solidFill>
              </a:rPr>
              <a:t>área</a:t>
            </a:r>
            <a:r>
              <a:rPr lang="en-US" sz="2000" dirty="0">
                <a:solidFill>
                  <a:srgbClr val="FF9966"/>
                </a:solidFill>
              </a:rPr>
              <a:t> de 40 m²</a:t>
            </a:r>
          </a:p>
          <a:p>
            <a:pPr>
              <a:spcBef>
                <a:spcPct val="50000"/>
              </a:spcBef>
              <a:buFont typeface="Arial" pitchFamily="34" charset="0"/>
              <a:buChar char="•"/>
              <a:defRPr/>
            </a:pPr>
            <a:r>
              <a:rPr lang="en-US" sz="2000" dirty="0">
                <a:solidFill>
                  <a:srgbClr val="FF9966"/>
                </a:solidFill>
              </a:rPr>
              <a:t> 2 </a:t>
            </a:r>
            <a:r>
              <a:rPr lang="en-US" sz="2000" dirty="0" err="1">
                <a:solidFill>
                  <a:srgbClr val="FF9966"/>
                </a:solidFill>
              </a:rPr>
              <a:t>cascadas</a:t>
            </a:r>
            <a:r>
              <a:rPr lang="en-US" sz="2000" dirty="0">
                <a:solidFill>
                  <a:srgbClr val="FF9966"/>
                </a:solidFill>
              </a:rPr>
              <a:t> de </a:t>
            </a:r>
            <a:r>
              <a:rPr lang="en-US" sz="2000" dirty="0" err="1">
                <a:solidFill>
                  <a:srgbClr val="FF9966"/>
                </a:solidFill>
              </a:rPr>
              <a:t>agua</a:t>
            </a:r>
            <a:r>
              <a:rPr lang="en-US" sz="2000" dirty="0">
                <a:solidFill>
                  <a:srgbClr val="FF9966"/>
                </a:solidFill>
              </a:rPr>
              <a:t> y un </a:t>
            </a:r>
            <a:r>
              <a:rPr lang="en-US" sz="2000" dirty="0" err="1">
                <a:solidFill>
                  <a:srgbClr val="FF9966"/>
                </a:solidFill>
              </a:rPr>
              <a:t>depósito</a:t>
            </a:r>
            <a:r>
              <a:rPr lang="en-US" sz="2000" dirty="0">
                <a:solidFill>
                  <a:srgbClr val="FF9966"/>
                </a:solidFill>
              </a:rPr>
              <a:t> de </a:t>
            </a:r>
            <a:r>
              <a:rPr lang="en-US" sz="2000" dirty="0" err="1">
                <a:solidFill>
                  <a:srgbClr val="FF9966"/>
                </a:solidFill>
              </a:rPr>
              <a:t>retención</a:t>
            </a:r>
            <a:endParaRPr lang="en-US" sz="2000" dirty="0">
              <a:solidFill>
                <a:srgbClr val="FF9966"/>
              </a:solidFill>
            </a:endParaRPr>
          </a:p>
          <a:p>
            <a:pPr marL="96838" indent="-96838">
              <a:spcBef>
                <a:spcPct val="50000"/>
              </a:spcBef>
              <a:buFont typeface="Arial" pitchFamily="34" charset="0"/>
              <a:buChar char="•"/>
              <a:defRPr/>
            </a:pPr>
            <a:r>
              <a:rPr lang="en-US" sz="2000" dirty="0">
                <a:solidFill>
                  <a:srgbClr val="FF9966"/>
                </a:solidFill>
              </a:rPr>
              <a:t> </a:t>
            </a:r>
            <a:r>
              <a:rPr lang="en-US" sz="2000" dirty="0" err="1">
                <a:solidFill>
                  <a:srgbClr val="FF9966"/>
                </a:solidFill>
              </a:rPr>
              <a:t>Mejora</a:t>
            </a:r>
            <a:r>
              <a:rPr lang="en-US" sz="2000" dirty="0">
                <a:solidFill>
                  <a:srgbClr val="FF9966"/>
                </a:solidFill>
              </a:rPr>
              <a:t> de la </a:t>
            </a:r>
            <a:r>
              <a:rPr lang="en-US" sz="2000" dirty="0" err="1">
                <a:solidFill>
                  <a:srgbClr val="FF9966"/>
                </a:solidFill>
              </a:rPr>
              <a:t>calidad</a:t>
            </a:r>
            <a:r>
              <a:rPr lang="en-US" sz="2000" dirty="0">
                <a:solidFill>
                  <a:srgbClr val="FF9966"/>
                </a:solidFill>
              </a:rPr>
              <a:t> del </a:t>
            </a:r>
            <a:r>
              <a:rPr lang="en-US" sz="2000" dirty="0" err="1">
                <a:solidFill>
                  <a:srgbClr val="FF9966"/>
                </a:solidFill>
              </a:rPr>
              <a:t>aire</a:t>
            </a:r>
            <a:r>
              <a:rPr lang="en-US" sz="2000" dirty="0">
                <a:solidFill>
                  <a:srgbClr val="FF9966"/>
                </a:solidFill>
              </a:rPr>
              <a:t> </a:t>
            </a:r>
            <a:r>
              <a:rPr lang="en-US" sz="2000" dirty="0" err="1">
                <a:solidFill>
                  <a:srgbClr val="FF9966"/>
                </a:solidFill>
              </a:rPr>
              <a:t>absorbiendo</a:t>
            </a:r>
            <a:r>
              <a:rPr lang="en-US" sz="2000" dirty="0">
                <a:solidFill>
                  <a:srgbClr val="FF9966"/>
                </a:solidFill>
              </a:rPr>
              <a:t> </a:t>
            </a:r>
            <a:r>
              <a:rPr lang="en-US" sz="2000" dirty="0" err="1">
                <a:solidFill>
                  <a:srgbClr val="FF9966"/>
                </a:solidFill>
              </a:rPr>
              <a:t>dióxodo</a:t>
            </a:r>
            <a:r>
              <a:rPr lang="en-US" sz="2000" dirty="0">
                <a:solidFill>
                  <a:srgbClr val="FF9966"/>
                </a:solidFill>
              </a:rPr>
              <a:t> de </a:t>
            </a:r>
            <a:r>
              <a:rPr lang="en-US" sz="2000" dirty="0" err="1">
                <a:solidFill>
                  <a:srgbClr val="FF9966"/>
                </a:solidFill>
              </a:rPr>
              <a:t>carbono</a:t>
            </a:r>
            <a:r>
              <a:rPr lang="en-US" sz="2000" dirty="0">
                <a:solidFill>
                  <a:srgbClr val="FF9966"/>
                </a:solidFill>
              </a:rPr>
              <a:t> y </a:t>
            </a:r>
            <a:r>
              <a:rPr lang="en-US" sz="2000" dirty="0" err="1">
                <a:solidFill>
                  <a:srgbClr val="FF9966"/>
                </a:solidFill>
              </a:rPr>
              <a:t>añadiendo</a:t>
            </a:r>
            <a:r>
              <a:rPr lang="en-US" sz="2000" dirty="0">
                <a:solidFill>
                  <a:srgbClr val="FF9966"/>
                </a:solidFill>
              </a:rPr>
              <a:t> </a:t>
            </a:r>
            <a:r>
              <a:rPr lang="en-US" sz="2000" dirty="0" err="1">
                <a:solidFill>
                  <a:srgbClr val="FF9966"/>
                </a:solidFill>
              </a:rPr>
              <a:t>oxígeno</a:t>
            </a:r>
            <a:r>
              <a:rPr lang="en-US" sz="2000" dirty="0">
                <a:solidFill>
                  <a:srgbClr val="FF9966"/>
                </a:solidFill>
              </a:rPr>
              <a:t> al </a:t>
            </a:r>
            <a:r>
              <a:rPr lang="en-US" sz="2000" dirty="0" err="1">
                <a:solidFill>
                  <a:srgbClr val="FF9966"/>
                </a:solidFill>
              </a:rPr>
              <a:t>aire</a:t>
            </a:r>
            <a:endParaRPr lang="en-US" sz="2000" dirty="0">
              <a:solidFill>
                <a:srgbClr val="FF9966"/>
              </a:solidFill>
            </a:endParaRPr>
          </a:p>
          <a:p>
            <a:pPr marL="96838" indent="-96838">
              <a:spcBef>
                <a:spcPct val="50000"/>
              </a:spcBef>
              <a:buFont typeface="Arial" pitchFamily="34" charset="0"/>
              <a:buChar char="•"/>
              <a:defRPr/>
            </a:pPr>
            <a:r>
              <a:rPr lang="en-US" sz="2000" dirty="0">
                <a:solidFill>
                  <a:srgbClr val="FF9966"/>
                </a:solidFill>
              </a:rPr>
              <a:t> </a:t>
            </a:r>
            <a:r>
              <a:rPr lang="en-US" sz="2000" dirty="0" err="1">
                <a:solidFill>
                  <a:srgbClr val="FF9966"/>
                </a:solidFill>
              </a:rPr>
              <a:t>Humidificación</a:t>
            </a:r>
            <a:r>
              <a:rPr lang="en-US" sz="2000" dirty="0">
                <a:solidFill>
                  <a:srgbClr val="FF9966"/>
                </a:solidFill>
              </a:rPr>
              <a:t> del </a:t>
            </a:r>
            <a:r>
              <a:rPr lang="en-US" sz="2000" dirty="0" err="1">
                <a:solidFill>
                  <a:srgbClr val="FF9966"/>
                </a:solidFill>
              </a:rPr>
              <a:t>edificio</a:t>
            </a:r>
            <a:endParaRPr lang="en-US" sz="2000" dirty="0">
              <a:solidFill>
                <a:srgbClr val="FF9966"/>
              </a:solidFill>
            </a:endParaRPr>
          </a:p>
          <a:p>
            <a:pPr>
              <a:spcBef>
                <a:spcPct val="50000"/>
              </a:spcBef>
              <a:buFont typeface="Arial" pitchFamily="34" charset="0"/>
              <a:buChar char="•"/>
              <a:defRPr/>
            </a:pPr>
            <a:endParaRPr lang="en-US" sz="2000" dirty="0">
              <a:solidFill>
                <a:srgbClr val="FF9966"/>
              </a:solidFill>
            </a:endParaRPr>
          </a:p>
          <a:p>
            <a:pPr>
              <a:spcBef>
                <a:spcPct val="50000"/>
              </a:spcBef>
              <a:buFont typeface="Arial" pitchFamily="34" charset="0"/>
              <a:buChar char="•"/>
              <a:defRPr/>
            </a:pPr>
            <a:endParaRPr lang="en-US" sz="2000" dirty="0">
              <a:solidFill>
                <a:srgbClr val="FF9966"/>
              </a:solidFill>
            </a:endParaRPr>
          </a:p>
          <a:p>
            <a:pPr>
              <a:spcBef>
                <a:spcPct val="50000"/>
              </a:spcBef>
              <a:buFont typeface="Arial" pitchFamily="34" charset="0"/>
              <a:buChar char="•"/>
              <a:defRPr/>
            </a:pPr>
            <a:endParaRPr lang="en-US" sz="2600" dirty="0">
              <a:solidFill>
                <a:srgbClr val="FF9966"/>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en-US" smtClean="0"/>
          </a:p>
        </p:txBody>
      </p:sp>
      <p:sp>
        <p:nvSpPr>
          <p:cNvPr id="44035" name="Rectangle 3"/>
          <p:cNvSpPr>
            <a:spLocks noGrp="1" noChangeArrowheads="1"/>
          </p:cNvSpPr>
          <p:nvPr>
            <p:ph type="body" idx="1"/>
          </p:nvPr>
        </p:nvSpPr>
        <p:spPr/>
        <p:txBody>
          <a:bodyPr/>
          <a:lstStyle/>
          <a:p>
            <a:pPr eaLnBrk="1" hangingPunct="1"/>
            <a:endParaRPr lang="es-ES" smtClean="0"/>
          </a:p>
        </p:txBody>
      </p:sp>
      <p:pic>
        <p:nvPicPr>
          <p:cNvPr id="44036" name="Picture 4" descr="DSC02821"/>
          <p:cNvPicPr>
            <a:picLocks noChangeAspect="1" noChangeArrowheads="1"/>
          </p:cNvPicPr>
          <p:nvPr/>
        </p:nvPicPr>
        <p:blipFill>
          <a:blip r:embed="rId2"/>
          <a:srcRect/>
          <a:stretch>
            <a:fillRect/>
          </a:stretch>
        </p:blipFill>
        <p:spPr bwMode="auto">
          <a:xfrm>
            <a:off x="0" y="-65088"/>
            <a:ext cx="9144000" cy="6923088"/>
          </a:xfrm>
          <a:prstGeom prst="rect">
            <a:avLst/>
          </a:prstGeom>
          <a:noFill/>
          <a:ln w="9525">
            <a:solidFill>
              <a:srgbClr val="FF6600"/>
            </a:solidFill>
            <a:miter lim="800000"/>
            <a:headEnd/>
            <a:tailEnd/>
          </a:ln>
        </p:spPr>
      </p:pic>
      <p:sp>
        <p:nvSpPr>
          <p:cNvPr id="44037" name="Text Box 7"/>
          <p:cNvSpPr txBox="1">
            <a:spLocks noChangeArrowheads="1"/>
          </p:cNvSpPr>
          <p:nvPr/>
        </p:nvSpPr>
        <p:spPr bwMode="auto">
          <a:xfrm>
            <a:off x="304800" y="106363"/>
            <a:ext cx="3429000" cy="579437"/>
          </a:xfrm>
          <a:prstGeom prst="rect">
            <a:avLst/>
          </a:prstGeom>
          <a:noFill/>
          <a:ln w="9525">
            <a:noFill/>
            <a:miter lim="800000"/>
            <a:headEnd/>
            <a:tailEnd/>
          </a:ln>
        </p:spPr>
        <p:txBody>
          <a:bodyPr>
            <a:spAutoFit/>
          </a:bodyPr>
          <a:lstStyle/>
          <a:p>
            <a:pPr>
              <a:spcBef>
                <a:spcPct val="50000"/>
              </a:spcBef>
            </a:pPr>
            <a:r>
              <a:rPr lang="en-US" sz="3200">
                <a:solidFill>
                  <a:schemeClr val="bg1"/>
                </a:solidFill>
              </a:rPr>
              <a:t>Pozo canadiense</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5"/>
          <p:cNvPicPr>
            <a:picLocks noChangeAspect="1" noChangeArrowheads="1"/>
          </p:cNvPicPr>
          <p:nvPr/>
        </p:nvPicPr>
        <p:blipFill>
          <a:blip r:embed="rId2">
            <a:lum bright="70000" contrast="-70000"/>
          </a:blip>
          <a:srcRect/>
          <a:stretch>
            <a:fillRect/>
          </a:stretch>
        </p:blipFill>
        <p:spPr bwMode="auto">
          <a:xfrm>
            <a:off x="207963" y="1271588"/>
            <a:ext cx="8712200" cy="5099050"/>
          </a:xfrm>
          <a:prstGeom prst="rect">
            <a:avLst/>
          </a:prstGeom>
          <a:noFill/>
          <a:ln w="9525">
            <a:noFill/>
            <a:miter lim="800000"/>
            <a:headEnd/>
            <a:tailEnd/>
          </a:ln>
        </p:spPr>
      </p:pic>
      <p:pic>
        <p:nvPicPr>
          <p:cNvPr id="190466" name="Picture 2"/>
          <p:cNvPicPr>
            <a:picLocks noChangeAspect="1" noChangeArrowheads="1"/>
          </p:cNvPicPr>
          <p:nvPr/>
        </p:nvPicPr>
        <p:blipFill>
          <a:blip r:embed="rId3"/>
          <a:srcRect/>
          <a:stretch>
            <a:fillRect/>
          </a:stretch>
        </p:blipFill>
        <p:spPr bwMode="auto">
          <a:xfrm>
            <a:off x="2051050" y="2689225"/>
            <a:ext cx="4968875" cy="1171575"/>
          </a:xfrm>
          <a:prstGeom prst="rect">
            <a:avLst/>
          </a:prstGeom>
          <a:noFill/>
          <a:ln w="9525">
            <a:noFill/>
            <a:miter lim="800000"/>
            <a:headEnd/>
            <a:tailEnd/>
          </a:ln>
        </p:spPr>
      </p:pic>
      <p:sp>
        <p:nvSpPr>
          <p:cNvPr id="190467" name="Text Box 3"/>
          <p:cNvSpPr txBox="1">
            <a:spLocks noChangeArrowheads="1"/>
          </p:cNvSpPr>
          <p:nvPr/>
        </p:nvSpPr>
        <p:spPr bwMode="auto">
          <a:xfrm>
            <a:off x="2586038" y="2884488"/>
            <a:ext cx="3878262" cy="8921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de-DE" sz="2600" dirty="0">
                <a:effectLst>
                  <a:outerShdw blurRad="38100" dist="38100" dir="2700000" algn="tl">
                    <a:srgbClr val="C0C0C0"/>
                  </a:outerShdw>
                </a:effectLst>
              </a:rPr>
              <a:t>Campos de competencia</a:t>
            </a:r>
          </a:p>
          <a:p>
            <a:pPr>
              <a:defRPr/>
            </a:pPr>
            <a:r>
              <a:rPr lang="de-DE" sz="2600" dirty="0">
                <a:solidFill>
                  <a:srgbClr val="FF9900"/>
                </a:solidFill>
                <a:effectLst>
                  <a:outerShdw blurRad="38100" dist="38100" dir="2700000" algn="tl">
                    <a:srgbClr val="C0C0C0"/>
                  </a:outerShdw>
                </a:effectLst>
              </a:rPr>
              <a:t>Schlüter</a:t>
            </a:r>
            <a:r>
              <a:rPr lang="de-DE" sz="2600" baseline="30000" dirty="0">
                <a:solidFill>
                  <a:srgbClr val="FF9900"/>
                </a:solidFill>
                <a:effectLst>
                  <a:outerShdw blurRad="38100" dist="38100" dir="2700000" algn="tl">
                    <a:srgbClr val="C0C0C0"/>
                  </a:outerShdw>
                </a:effectLst>
                <a:cs typeface="Arial" charset="0"/>
              </a:rPr>
              <a:t>®</a:t>
            </a:r>
            <a:r>
              <a:rPr lang="de-DE" sz="2600" dirty="0">
                <a:solidFill>
                  <a:srgbClr val="FF9900"/>
                </a:solidFill>
                <a:effectLst>
                  <a:outerShdw blurRad="38100" dist="38100" dir="2700000" algn="tl">
                    <a:srgbClr val="C0C0C0"/>
                  </a:outerShdw>
                </a:effectLst>
              </a:rPr>
              <a:t>-Systems</a:t>
            </a:r>
          </a:p>
        </p:txBody>
      </p:sp>
      <p:grpSp>
        <p:nvGrpSpPr>
          <p:cNvPr id="2" name="Group 4"/>
          <p:cNvGrpSpPr>
            <a:grpSpLocks/>
          </p:cNvGrpSpPr>
          <p:nvPr/>
        </p:nvGrpSpPr>
        <p:grpSpPr bwMode="auto">
          <a:xfrm>
            <a:off x="323850" y="1531938"/>
            <a:ext cx="3278188" cy="646112"/>
            <a:chOff x="385" y="1161"/>
            <a:chExt cx="2065" cy="407"/>
          </a:xfrm>
        </p:grpSpPr>
        <p:pic>
          <p:nvPicPr>
            <p:cNvPr id="23579" name="Picture 5">
              <a:hlinkClick r:id="" action="ppaction://noaction"/>
            </p:cNvPr>
            <p:cNvPicPr>
              <a:picLocks noChangeAspect="1" noChangeArrowheads="1"/>
            </p:cNvPicPr>
            <p:nvPr/>
          </p:nvPicPr>
          <p:blipFill>
            <a:blip r:embed="rId4"/>
            <a:srcRect/>
            <a:stretch>
              <a:fillRect/>
            </a:stretch>
          </p:blipFill>
          <p:spPr bwMode="auto">
            <a:xfrm>
              <a:off x="385" y="1253"/>
              <a:ext cx="590" cy="147"/>
            </a:xfrm>
            <a:prstGeom prst="rect">
              <a:avLst/>
            </a:prstGeom>
            <a:noFill/>
            <a:ln w="9525">
              <a:noFill/>
              <a:miter lim="800000"/>
              <a:headEnd/>
              <a:tailEnd/>
            </a:ln>
          </p:spPr>
        </p:pic>
        <p:sp>
          <p:nvSpPr>
            <p:cNvPr id="190470" name="Text Box 6">
              <a:hlinkClick r:id="" action="ppaction://noaction"/>
            </p:cNvPr>
            <p:cNvSpPr txBox="1">
              <a:spLocks noChangeArrowheads="1"/>
            </p:cNvSpPr>
            <p:nvPr/>
          </p:nvSpPr>
          <p:spPr bwMode="auto">
            <a:xfrm>
              <a:off x="975" y="1161"/>
              <a:ext cx="1475" cy="40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de-DE" dirty="0">
                  <a:solidFill>
                    <a:srgbClr val="FF9900"/>
                  </a:solidFill>
                  <a:effectLst>
                    <a:outerShdw blurRad="38100" dist="38100" dir="2700000" algn="tl">
                      <a:srgbClr val="C0C0C0"/>
                    </a:outerShdw>
                  </a:effectLst>
                </a:rPr>
                <a:t>Construcción de </a:t>
              </a:r>
            </a:p>
            <a:p>
              <a:pPr>
                <a:defRPr/>
              </a:pPr>
              <a:r>
                <a:rPr lang="de-DE" dirty="0">
                  <a:solidFill>
                    <a:srgbClr val="FF9900"/>
                  </a:solidFill>
                  <a:effectLst>
                    <a:outerShdw blurRad="38100" dist="38100" dir="2700000" algn="tl">
                      <a:srgbClr val="C0C0C0"/>
                    </a:outerShdw>
                  </a:effectLst>
                </a:rPr>
                <a:t>Balcones + Terrazas </a:t>
              </a:r>
            </a:p>
          </p:txBody>
        </p:sp>
      </p:grpSp>
      <p:grpSp>
        <p:nvGrpSpPr>
          <p:cNvPr id="3" name="Group 7"/>
          <p:cNvGrpSpPr>
            <a:grpSpLocks/>
          </p:cNvGrpSpPr>
          <p:nvPr/>
        </p:nvGrpSpPr>
        <p:grpSpPr bwMode="auto">
          <a:xfrm>
            <a:off x="4787900" y="1382713"/>
            <a:ext cx="3108325" cy="923925"/>
            <a:chOff x="3243" y="935"/>
            <a:chExt cx="1958" cy="582"/>
          </a:xfrm>
        </p:grpSpPr>
        <p:pic>
          <p:nvPicPr>
            <p:cNvPr id="23577" name="Picture 8">
              <a:hlinkClick r:id="" action="ppaction://noaction"/>
            </p:cNvPr>
            <p:cNvPicPr>
              <a:picLocks noChangeAspect="1" noChangeArrowheads="1"/>
            </p:cNvPicPr>
            <p:nvPr/>
          </p:nvPicPr>
          <p:blipFill>
            <a:blip r:embed="rId5"/>
            <a:srcRect/>
            <a:stretch>
              <a:fillRect/>
            </a:stretch>
          </p:blipFill>
          <p:spPr bwMode="auto">
            <a:xfrm>
              <a:off x="3243" y="1117"/>
              <a:ext cx="590" cy="144"/>
            </a:xfrm>
            <a:prstGeom prst="rect">
              <a:avLst/>
            </a:prstGeom>
            <a:noFill/>
            <a:ln w="9525">
              <a:noFill/>
              <a:miter lim="800000"/>
              <a:headEnd/>
              <a:tailEnd/>
            </a:ln>
          </p:spPr>
        </p:pic>
        <p:sp>
          <p:nvSpPr>
            <p:cNvPr id="190473" name="Text Box 9">
              <a:hlinkClick r:id="" action="ppaction://noaction"/>
            </p:cNvPr>
            <p:cNvSpPr txBox="1">
              <a:spLocks noChangeArrowheads="1"/>
            </p:cNvSpPr>
            <p:nvPr/>
          </p:nvSpPr>
          <p:spPr bwMode="auto">
            <a:xfrm>
              <a:off x="3833" y="935"/>
              <a:ext cx="1368" cy="58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de-DE" dirty="0">
                  <a:solidFill>
                    <a:srgbClr val="FF9900"/>
                  </a:solidFill>
                  <a:effectLst>
                    <a:outerShdw blurRad="38100" dist="38100" dir="2700000" algn="tl">
                      <a:srgbClr val="C0C0C0"/>
                    </a:outerShdw>
                  </a:effectLst>
                </a:rPr>
                <a:t>Desolidarización,</a:t>
              </a:r>
            </a:p>
            <a:p>
              <a:pPr>
                <a:defRPr/>
              </a:pPr>
              <a:r>
                <a:rPr lang="de-DE" dirty="0">
                  <a:solidFill>
                    <a:srgbClr val="FF9900"/>
                  </a:solidFill>
                  <a:effectLst>
                    <a:outerShdw blurRad="38100" dist="38100" dir="2700000" algn="tl">
                      <a:srgbClr val="C0C0C0"/>
                    </a:outerShdw>
                  </a:effectLst>
                </a:rPr>
                <a:t>Impermeabilización</a:t>
              </a:r>
            </a:p>
            <a:p>
              <a:pPr>
                <a:defRPr/>
              </a:pPr>
              <a:r>
                <a:rPr lang="de-DE" dirty="0">
                  <a:solidFill>
                    <a:srgbClr val="FF9900"/>
                  </a:solidFill>
                  <a:effectLst>
                    <a:outerShdw blurRad="38100" dist="38100" dir="2700000" algn="tl">
                      <a:srgbClr val="C0C0C0"/>
                    </a:outerShdw>
                  </a:effectLst>
                </a:rPr>
                <a:t>Drenaje</a:t>
              </a:r>
            </a:p>
          </p:txBody>
        </p:sp>
      </p:grpSp>
      <p:grpSp>
        <p:nvGrpSpPr>
          <p:cNvPr id="4" name="Group 10"/>
          <p:cNvGrpSpPr>
            <a:grpSpLocks/>
          </p:cNvGrpSpPr>
          <p:nvPr/>
        </p:nvGrpSpPr>
        <p:grpSpPr bwMode="auto">
          <a:xfrm>
            <a:off x="323850" y="4338638"/>
            <a:ext cx="3559175" cy="830262"/>
            <a:chOff x="340" y="2830"/>
            <a:chExt cx="2242" cy="523"/>
          </a:xfrm>
        </p:grpSpPr>
        <p:sp>
          <p:nvSpPr>
            <p:cNvPr id="190475" name="Text Box 11">
              <a:hlinkClick r:id="" action="ppaction://noaction"/>
            </p:cNvPr>
            <p:cNvSpPr txBox="1">
              <a:spLocks noChangeArrowheads="1"/>
            </p:cNvSpPr>
            <p:nvPr/>
          </p:nvSpPr>
          <p:spPr bwMode="auto">
            <a:xfrm>
              <a:off x="1010" y="2830"/>
              <a:ext cx="1572" cy="523"/>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de-DE" dirty="0">
                  <a:solidFill>
                    <a:srgbClr val="FF9900"/>
                  </a:solidFill>
                  <a:effectLst>
                    <a:outerShdw blurRad="38100" dist="38100" dir="2700000" algn="tl">
                      <a:srgbClr val="C0C0C0"/>
                    </a:outerShdw>
                  </a:effectLst>
                </a:rPr>
                <a:t>Perfiles:</a:t>
              </a:r>
            </a:p>
            <a:p>
              <a:pPr>
                <a:defRPr/>
              </a:pPr>
              <a:r>
                <a:rPr lang="de-DE" dirty="0">
                  <a:solidFill>
                    <a:srgbClr val="FF9900"/>
                  </a:solidFill>
                  <a:effectLst>
                    <a:outerShdw blurRad="38100" dist="38100" dir="2700000" algn="tl">
                      <a:srgbClr val="C0C0C0"/>
                    </a:outerShdw>
                  </a:effectLst>
                </a:rPr>
                <a:t>Técnica y diseño</a:t>
              </a:r>
            </a:p>
          </p:txBody>
        </p:sp>
        <p:pic>
          <p:nvPicPr>
            <p:cNvPr id="23576" name="Picture 12">
              <a:hlinkClick r:id="" action="ppaction://noaction"/>
            </p:cNvPr>
            <p:cNvPicPr>
              <a:picLocks noChangeAspect="1" noChangeArrowheads="1"/>
            </p:cNvPicPr>
            <p:nvPr/>
          </p:nvPicPr>
          <p:blipFill>
            <a:blip r:embed="rId6"/>
            <a:srcRect/>
            <a:stretch>
              <a:fillRect/>
            </a:stretch>
          </p:blipFill>
          <p:spPr bwMode="auto">
            <a:xfrm>
              <a:off x="340" y="2931"/>
              <a:ext cx="635" cy="153"/>
            </a:xfrm>
            <a:prstGeom prst="rect">
              <a:avLst/>
            </a:prstGeom>
            <a:noFill/>
            <a:ln w="9525">
              <a:noFill/>
              <a:miter lim="800000"/>
              <a:headEnd/>
              <a:tailEnd/>
            </a:ln>
          </p:spPr>
        </p:pic>
      </p:grpSp>
      <p:grpSp>
        <p:nvGrpSpPr>
          <p:cNvPr id="5" name="Group 13"/>
          <p:cNvGrpSpPr>
            <a:grpSpLocks/>
          </p:cNvGrpSpPr>
          <p:nvPr/>
        </p:nvGrpSpPr>
        <p:grpSpPr bwMode="auto">
          <a:xfrm>
            <a:off x="4787900" y="4338638"/>
            <a:ext cx="4144963" cy="830262"/>
            <a:chOff x="1736" y="3203"/>
            <a:chExt cx="2611" cy="523"/>
          </a:xfrm>
        </p:grpSpPr>
        <p:sp>
          <p:nvSpPr>
            <p:cNvPr id="190478" name="Text Box 14">
              <a:hlinkClick r:id="" action="ppaction://noaction"/>
            </p:cNvPr>
            <p:cNvSpPr txBox="1">
              <a:spLocks noChangeArrowheads="1"/>
            </p:cNvSpPr>
            <p:nvPr/>
          </p:nvSpPr>
          <p:spPr bwMode="auto">
            <a:xfrm>
              <a:off x="2310" y="3203"/>
              <a:ext cx="2037" cy="523"/>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de-DE" dirty="0">
                  <a:solidFill>
                    <a:srgbClr val="FF9900"/>
                  </a:solidFill>
                  <a:effectLst>
                    <a:outerShdw blurRad="38100" dist="38100" dir="2700000" algn="tl">
                      <a:srgbClr val="C0C0C0"/>
                    </a:outerShdw>
                  </a:effectLst>
                </a:rPr>
                <a:t>Bekotec Therm, el </a:t>
              </a:r>
            </a:p>
            <a:p>
              <a:pPr>
                <a:defRPr/>
              </a:pPr>
              <a:r>
                <a:rPr lang="de-DE" dirty="0">
                  <a:solidFill>
                    <a:srgbClr val="FF9900"/>
                  </a:solidFill>
                  <a:effectLst>
                    <a:outerShdw blurRad="38100" dist="38100" dir="2700000" algn="tl">
                      <a:srgbClr val="C0C0C0"/>
                    </a:outerShdw>
                  </a:effectLst>
                </a:rPr>
                <a:t>pavimento climatizado</a:t>
              </a:r>
            </a:p>
          </p:txBody>
        </p:sp>
        <p:pic>
          <p:nvPicPr>
            <p:cNvPr id="23574" name="Picture 15">
              <a:hlinkClick r:id="" action="ppaction://noaction"/>
            </p:cNvPr>
            <p:cNvPicPr>
              <a:picLocks noChangeAspect="1" noChangeArrowheads="1"/>
            </p:cNvPicPr>
            <p:nvPr/>
          </p:nvPicPr>
          <p:blipFill>
            <a:blip r:embed="rId7"/>
            <a:srcRect/>
            <a:stretch>
              <a:fillRect/>
            </a:stretch>
          </p:blipFill>
          <p:spPr bwMode="auto">
            <a:xfrm>
              <a:off x="1736" y="3304"/>
              <a:ext cx="590" cy="135"/>
            </a:xfrm>
            <a:prstGeom prst="rect">
              <a:avLst/>
            </a:prstGeom>
            <a:noFill/>
            <a:ln w="9525">
              <a:noFill/>
              <a:miter lim="800000"/>
              <a:headEnd/>
              <a:tailEnd/>
            </a:ln>
          </p:spPr>
        </p:pic>
      </p:grpSp>
      <p:sp>
        <p:nvSpPr>
          <p:cNvPr id="23561" name="Rectangle 16"/>
          <p:cNvSpPr>
            <a:spLocks noChangeArrowheads="1"/>
          </p:cNvSpPr>
          <p:nvPr/>
        </p:nvSpPr>
        <p:spPr bwMode="auto">
          <a:xfrm>
            <a:off x="1255713" y="4710113"/>
            <a:ext cx="142875" cy="71437"/>
          </a:xfrm>
          <a:prstGeom prst="rect">
            <a:avLst/>
          </a:prstGeom>
          <a:solidFill>
            <a:schemeClr val="bg1"/>
          </a:solidFill>
          <a:ln w="9525">
            <a:noFill/>
            <a:miter lim="800000"/>
            <a:headEnd/>
            <a:tailEnd/>
          </a:ln>
        </p:spPr>
        <p:txBody>
          <a:bodyPr wrap="none" anchor="ctr"/>
          <a:lstStyle/>
          <a:p>
            <a:endParaRPr lang="es-ES"/>
          </a:p>
        </p:txBody>
      </p:sp>
      <p:sp>
        <p:nvSpPr>
          <p:cNvPr id="23562" name="Rectangle 17"/>
          <p:cNvSpPr>
            <a:spLocks noChangeArrowheads="1"/>
          </p:cNvSpPr>
          <p:nvPr/>
        </p:nvSpPr>
        <p:spPr bwMode="auto">
          <a:xfrm>
            <a:off x="1217613" y="1843088"/>
            <a:ext cx="71437" cy="73025"/>
          </a:xfrm>
          <a:prstGeom prst="rect">
            <a:avLst/>
          </a:prstGeom>
          <a:solidFill>
            <a:schemeClr val="bg1"/>
          </a:solidFill>
          <a:ln w="9525">
            <a:noFill/>
            <a:miter lim="800000"/>
            <a:headEnd/>
            <a:tailEnd/>
          </a:ln>
        </p:spPr>
        <p:txBody>
          <a:bodyPr wrap="none" anchor="ctr"/>
          <a:lstStyle/>
          <a:p>
            <a:endParaRPr lang="es-ES"/>
          </a:p>
        </p:txBody>
      </p:sp>
      <p:grpSp>
        <p:nvGrpSpPr>
          <p:cNvPr id="6" name="Group 19"/>
          <p:cNvGrpSpPr>
            <a:grpSpLocks/>
          </p:cNvGrpSpPr>
          <p:nvPr/>
        </p:nvGrpSpPr>
        <p:grpSpPr bwMode="auto">
          <a:xfrm>
            <a:off x="2843213" y="5635625"/>
            <a:ext cx="4032250" cy="923925"/>
            <a:chOff x="3560" y="2679"/>
            <a:chExt cx="2182" cy="582"/>
          </a:xfrm>
        </p:grpSpPr>
        <p:grpSp>
          <p:nvGrpSpPr>
            <p:cNvPr id="23569" name="Group 20"/>
            <p:cNvGrpSpPr>
              <a:grpSpLocks/>
            </p:cNvGrpSpPr>
            <p:nvPr/>
          </p:nvGrpSpPr>
          <p:grpSpPr bwMode="auto">
            <a:xfrm>
              <a:off x="3560" y="2750"/>
              <a:ext cx="678" cy="163"/>
              <a:chOff x="3560" y="2750"/>
              <a:chExt cx="678" cy="163"/>
            </a:xfrm>
          </p:grpSpPr>
          <p:pic>
            <p:nvPicPr>
              <p:cNvPr id="23571" name="Picture 21">
                <a:hlinkClick r:id="" action="ppaction://noaction"/>
              </p:cNvPr>
              <p:cNvPicPr>
                <a:picLocks noChangeAspect="1" noChangeArrowheads="1"/>
              </p:cNvPicPr>
              <p:nvPr/>
            </p:nvPicPr>
            <p:blipFill>
              <a:blip r:embed="rId8"/>
              <a:srcRect/>
              <a:stretch>
                <a:fillRect/>
              </a:stretch>
            </p:blipFill>
            <p:spPr bwMode="auto">
              <a:xfrm>
                <a:off x="3560" y="2750"/>
                <a:ext cx="635" cy="163"/>
              </a:xfrm>
              <a:prstGeom prst="rect">
                <a:avLst/>
              </a:prstGeom>
              <a:noFill/>
              <a:ln w="9525">
                <a:noFill/>
                <a:miter lim="800000"/>
                <a:headEnd/>
                <a:tailEnd/>
              </a:ln>
            </p:spPr>
          </p:pic>
          <p:sp>
            <p:nvSpPr>
              <p:cNvPr id="23572" name="Rectangle 22"/>
              <p:cNvSpPr>
                <a:spLocks noChangeArrowheads="1"/>
              </p:cNvSpPr>
              <p:nvPr/>
            </p:nvSpPr>
            <p:spPr bwMode="auto">
              <a:xfrm>
                <a:off x="4147" y="2865"/>
                <a:ext cx="91" cy="45"/>
              </a:xfrm>
              <a:prstGeom prst="rect">
                <a:avLst/>
              </a:prstGeom>
              <a:solidFill>
                <a:schemeClr val="bg1"/>
              </a:solidFill>
              <a:ln w="9525">
                <a:noFill/>
                <a:miter lim="800000"/>
                <a:headEnd/>
                <a:tailEnd/>
              </a:ln>
            </p:spPr>
            <p:txBody>
              <a:bodyPr wrap="none" anchor="ctr"/>
              <a:lstStyle/>
              <a:p>
                <a:endParaRPr lang="es-ES"/>
              </a:p>
            </p:txBody>
          </p:sp>
        </p:grpSp>
        <p:sp>
          <p:nvSpPr>
            <p:cNvPr id="190487" name="Rectangle 23">
              <a:hlinkClick r:id="" action="ppaction://noaction"/>
            </p:cNvPr>
            <p:cNvSpPr>
              <a:spLocks noChangeArrowheads="1"/>
            </p:cNvSpPr>
            <p:nvPr/>
          </p:nvSpPr>
          <p:spPr bwMode="auto">
            <a:xfrm>
              <a:off x="4245" y="2679"/>
              <a:ext cx="1497" cy="582"/>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de-DE" dirty="0">
                  <a:solidFill>
                    <a:srgbClr val="FF9900"/>
                  </a:solidFill>
                  <a:effectLst>
                    <a:outerShdw blurRad="38100" dist="38100" dir="2700000" algn="tl">
                      <a:srgbClr val="C0C0C0"/>
                    </a:outerShdw>
                  </a:effectLst>
                </a:rPr>
                <a:t>Paneles de construcción</a:t>
              </a:r>
            </a:p>
            <a:p>
              <a:pPr>
                <a:defRPr/>
              </a:pPr>
              <a:r>
                <a:rPr lang="de-DE" dirty="0">
                  <a:solidFill>
                    <a:srgbClr val="FF9900"/>
                  </a:solidFill>
                  <a:effectLst>
                    <a:outerShdw blurRad="38100" dist="38100" dir="2700000" algn="tl">
                      <a:srgbClr val="C0C0C0"/>
                    </a:outerShdw>
                  </a:effectLst>
                </a:rPr>
                <a:t>KERDI-BOARD</a:t>
              </a:r>
            </a:p>
          </p:txBody>
        </p:sp>
      </p:grpSp>
      <p:sp>
        <p:nvSpPr>
          <p:cNvPr id="23564" name="Rectangle 26"/>
          <p:cNvSpPr>
            <a:spLocks noChangeArrowheads="1"/>
          </p:cNvSpPr>
          <p:nvPr/>
        </p:nvSpPr>
        <p:spPr bwMode="auto">
          <a:xfrm>
            <a:off x="8101013" y="1052513"/>
            <a:ext cx="1042987" cy="720725"/>
          </a:xfrm>
          <a:prstGeom prst="rect">
            <a:avLst/>
          </a:prstGeom>
          <a:solidFill>
            <a:schemeClr val="bg1"/>
          </a:solidFill>
          <a:ln w="9525">
            <a:noFill/>
            <a:miter lim="800000"/>
            <a:headEnd/>
            <a:tailEnd/>
          </a:ln>
        </p:spPr>
        <p:txBody>
          <a:bodyPr wrap="none" anchor="ctr"/>
          <a:lstStyle/>
          <a:p>
            <a:endParaRPr lang="es-ES"/>
          </a:p>
        </p:txBody>
      </p:sp>
      <p:pic>
        <p:nvPicPr>
          <p:cNvPr id="23565" name="Picture 6" descr="C:\Documents and Settings\jviebig\Mis documentos\Logo 2c o. Schrift.jpg"/>
          <p:cNvPicPr>
            <a:picLocks noChangeAspect="1" noChangeArrowheads="1"/>
          </p:cNvPicPr>
          <p:nvPr/>
        </p:nvPicPr>
        <p:blipFill>
          <a:blip r:embed="rId9"/>
          <a:srcRect/>
          <a:stretch>
            <a:fillRect/>
          </a:stretch>
        </p:blipFill>
        <p:spPr bwMode="auto">
          <a:xfrm>
            <a:off x="7164388" y="260350"/>
            <a:ext cx="1755775" cy="950913"/>
          </a:xfrm>
          <a:prstGeom prst="rect">
            <a:avLst/>
          </a:prstGeom>
          <a:noFill/>
          <a:ln w="9525">
            <a:noFill/>
            <a:miter lim="800000"/>
            <a:headEnd/>
            <a:tailEnd/>
          </a:ln>
        </p:spPr>
      </p:pic>
      <p:sp>
        <p:nvSpPr>
          <p:cNvPr id="23566"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sp>
        <p:nvSpPr>
          <p:cNvPr id="23567"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23568" name="Picture 3"/>
          <p:cNvPicPr>
            <a:picLocks noChangeAspect="1" noChangeArrowheads="1"/>
          </p:cNvPicPr>
          <p:nvPr/>
        </p:nvPicPr>
        <p:blipFill>
          <a:blip r:embed="rId10"/>
          <a:srcRect/>
          <a:stretch>
            <a:fillRect/>
          </a:stretch>
        </p:blipFill>
        <p:spPr bwMode="auto">
          <a:xfrm>
            <a:off x="7759700" y="6629400"/>
            <a:ext cx="9271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0466"/>
                                        </p:tgtEl>
                                        <p:attrNameLst>
                                          <p:attrName>style.visibility</p:attrName>
                                        </p:attrNameLst>
                                      </p:cBhvr>
                                      <p:to>
                                        <p:strVal val="visible"/>
                                      </p:to>
                                    </p:set>
                                    <p:animEffect transition="in" filter="blinds(horizontal)">
                                      <p:cBhvr>
                                        <p:cTn id="7" dur="1000"/>
                                        <p:tgtEl>
                                          <p:spTgt spid="190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0467"/>
                                        </p:tgtEl>
                                        <p:attrNameLst>
                                          <p:attrName>style.visibility</p:attrName>
                                        </p:attrNameLst>
                                      </p:cBhvr>
                                      <p:to>
                                        <p:strVal val="visible"/>
                                      </p:to>
                                    </p:set>
                                    <p:animEffect transition="in" filter="blinds(horizontal)">
                                      <p:cBhvr>
                                        <p:cTn id="12" dur="500"/>
                                        <p:tgtEl>
                                          <p:spTgt spid="1904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9"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3"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xterior-Solar Wall_RET (2)"/>
          <p:cNvPicPr>
            <a:picLocks noChangeAspect="1" noChangeArrowheads="1"/>
          </p:cNvPicPr>
          <p:nvPr/>
        </p:nvPicPr>
        <p:blipFill>
          <a:blip r:embed="rId3"/>
          <a:srcRect/>
          <a:stretch>
            <a:fillRect/>
          </a:stretch>
        </p:blipFill>
        <p:spPr bwMode="auto">
          <a:xfrm>
            <a:off x="-5562600" y="-1447800"/>
            <a:ext cx="18921413" cy="11417300"/>
          </a:xfrm>
          <a:prstGeom prst="rect">
            <a:avLst/>
          </a:prstGeom>
          <a:noFill/>
          <a:ln w="9525">
            <a:noFill/>
            <a:miter lim="800000"/>
            <a:headEnd/>
            <a:tailEnd/>
          </a:ln>
        </p:spPr>
      </p:pic>
      <p:sp>
        <p:nvSpPr>
          <p:cNvPr id="45059" name="Text Box 3"/>
          <p:cNvSpPr txBox="1">
            <a:spLocks noChangeArrowheads="1"/>
          </p:cNvSpPr>
          <p:nvPr/>
        </p:nvSpPr>
        <p:spPr bwMode="auto">
          <a:xfrm>
            <a:off x="0" y="404813"/>
            <a:ext cx="10107613" cy="1878012"/>
          </a:xfrm>
          <a:prstGeom prst="rect">
            <a:avLst/>
          </a:prstGeom>
          <a:noFill/>
          <a:ln w="9525">
            <a:noFill/>
            <a:miter lim="800000"/>
            <a:headEnd/>
            <a:tailEnd/>
          </a:ln>
        </p:spPr>
        <p:txBody>
          <a:bodyPr>
            <a:spAutoFit/>
          </a:bodyPr>
          <a:lstStyle/>
          <a:p>
            <a:pPr>
              <a:spcBef>
                <a:spcPct val="50000"/>
              </a:spcBef>
            </a:pPr>
            <a:r>
              <a:rPr lang="en-US" sz="3200" b="1">
                <a:solidFill>
                  <a:schemeClr val="bg1"/>
                </a:solidFill>
              </a:rPr>
              <a:t>Pared solar</a:t>
            </a:r>
          </a:p>
          <a:p>
            <a:pPr>
              <a:spcBef>
                <a:spcPct val="50000"/>
              </a:spcBef>
              <a:buFont typeface="Arial" charset="0"/>
              <a:buChar char="•"/>
            </a:pPr>
            <a:r>
              <a:rPr lang="en-US" sz="3200">
                <a:solidFill>
                  <a:schemeClr val="bg1"/>
                </a:solidFill>
              </a:rPr>
              <a:t> </a:t>
            </a:r>
            <a:r>
              <a:rPr lang="en-US" sz="2400">
                <a:solidFill>
                  <a:schemeClr val="bg1"/>
                </a:solidFill>
              </a:rPr>
              <a:t>Capaz de generar 27º grados por encima de la temperatura ext.</a:t>
            </a:r>
          </a:p>
          <a:p>
            <a:pPr>
              <a:spcBef>
                <a:spcPct val="50000"/>
              </a:spcBef>
              <a:buFont typeface="Arial" charset="0"/>
              <a:buChar char="•"/>
            </a:pPr>
            <a:r>
              <a:rPr lang="en-US" sz="2400">
                <a:solidFill>
                  <a:schemeClr val="bg1"/>
                </a:solidFill>
              </a:rPr>
              <a:t> Calefacción gratuita y aire fresco </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Back Ground"/>
          <p:cNvPicPr>
            <a:picLocks noChangeAspect="1" noChangeArrowheads="1"/>
          </p:cNvPicPr>
          <p:nvPr/>
        </p:nvPicPr>
        <p:blipFill>
          <a:blip r:embed="rId4"/>
          <a:srcRect/>
          <a:stretch>
            <a:fillRect/>
          </a:stretch>
        </p:blipFill>
        <p:spPr bwMode="auto">
          <a:xfrm>
            <a:off x="0" y="-3175"/>
            <a:ext cx="9144000" cy="6861175"/>
          </a:xfrm>
          <a:prstGeom prst="rect">
            <a:avLst/>
          </a:prstGeom>
          <a:noFill/>
          <a:ln w="9525">
            <a:noFill/>
            <a:miter lim="800000"/>
            <a:headEnd/>
            <a:tailEnd/>
          </a:ln>
        </p:spPr>
      </p:pic>
      <p:sp>
        <p:nvSpPr>
          <p:cNvPr id="17412" name="Rectangle 3"/>
          <p:cNvSpPr>
            <a:spLocks noChangeArrowheads="1"/>
          </p:cNvSpPr>
          <p:nvPr/>
        </p:nvSpPr>
        <p:spPr bwMode="auto">
          <a:xfrm>
            <a:off x="685800" y="381000"/>
            <a:ext cx="8229600" cy="1143000"/>
          </a:xfrm>
          <a:prstGeom prst="rect">
            <a:avLst/>
          </a:prstGeom>
          <a:noFill/>
          <a:ln w="9525">
            <a:noFill/>
            <a:miter lim="800000"/>
            <a:headEnd/>
            <a:tailEnd/>
          </a:ln>
        </p:spPr>
        <p:txBody>
          <a:bodyPr anchor="ctr"/>
          <a:lstStyle/>
          <a:p>
            <a:pPr algn="ctr"/>
            <a:r>
              <a:rPr lang="fr-CA" sz="3600">
                <a:solidFill>
                  <a:schemeClr val="tx2"/>
                </a:solidFill>
              </a:rPr>
              <a:t>Economía con sentido común</a:t>
            </a:r>
            <a:br>
              <a:rPr lang="fr-CA" sz="3600">
                <a:solidFill>
                  <a:schemeClr val="tx2"/>
                </a:solidFill>
              </a:rPr>
            </a:br>
            <a:r>
              <a:rPr lang="fr-CA" sz="3600">
                <a:solidFill>
                  <a:schemeClr val="tx2"/>
                </a:solidFill>
              </a:rPr>
              <a:t>2009</a:t>
            </a:r>
            <a:endParaRPr lang="en-US" sz="3600">
              <a:solidFill>
                <a:schemeClr val="tx2"/>
              </a:solidFill>
            </a:endParaRPr>
          </a:p>
        </p:txBody>
      </p:sp>
      <p:graphicFrame>
        <p:nvGraphicFramePr>
          <p:cNvPr id="17410" name="Object 4"/>
          <p:cNvGraphicFramePr>
            <a:graphicFrameLocks noGrp="1" noChangeAspect="1"/>
          </p:cNvGraphicFramePr>
          <p:nvPr>
            <p:ph sz="quarter" idx="3"/>
          </p:nvPr>
        </p:nvGraphicFramePr>
        <p:xfrm>
          <a:off x="568325" y="3141663"/>
          <a:ext cx="8394700" cy="2606675"/>
        </p:xfrm>
        <a:graphic>
          <a:graphicData uri="http://schemas.openxmlformats.org/presentationml/2006/ole">
            <p:oleObj spid="_x0000_s17410" name="Worksheet" r:id="rId5" imgW="5981700" imgH="1857375" progId="Excel.Sheet.8">
              <p:embed/>
            </p:oleObj>
          </a:graphicData>
        </a:graphic>
      </p:graphicFrame>
      <p:pic>
        <p:nvPicPr>
          <p:cNvPr id="128005" name="Picture 5" descr="Schlutter 57050"/>
          <p:cNvPicPr>
            <a:picLocks noChangeAspect="1" noChangeArrowheads="1"/>
          </p:cNvPicPr>
          <p:nvPr/>
        </p:nvPicPr>
        <p:blipFill>
          <a:blip r:embed="rId6"/>
          <a:srcRect/>
          <a:stretch>
            <a:fillRect/>
          </a:stretch>
        </p:blipFill>
        <p:spPr bwMode="auto">
          <a:xfrm>
            <a:off x="6940550" y="3500438"/>
            <a:ext cx="1992313" cy="2214562"/>
          </a:xfrm>
          <a:prstGeom prst="rect">
            <a:avLst/>
          </a:prstGeom>
          <a:noFill/>
          <a:ln w="9525">
            <a:noFill/>
            <a:miter lim="800000"/>
            <a:headEnd/>
            <a:tailEnd/>
          </a:ln>
        </p:spPr>
      </p:pic>
      <p:pic>
        <p:nvPicPr>
          <p:cNvPr id="128006" name="Picture 6"/>
          <p:cNvPicPr>
            <a:picLocks noChangeAspect="1" noChangeArrowheads="1"/>
          </p:cNvPicPr>
          <p:nvPr/>
        </p:nvPicPr>
        <p:blipFill>
          <a:blip r:embed="rId7"/>
          <a:srcRect/>
          <a:stretch>
            <a:fillRect/>
          </a:stretch>
        </p:blipFill>
        <p:spPr bwMode="auto">
          <a:xfrm>
            <a:off x="4924425" y="3500438"/>
            <a:ext cx="1992313" cy="221456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128006"/>
                                        </p:tgtEl>
                                      </p:cBhvr>
                                    </p:animEffect>
                                    <p:set>
                                      <p:cBhvr>
                                        <p:cTn id="7" dur="1" fill="hold">
                                          <p:stCondLst>
                                            <p:cond delay="499"/>
                                          </p:stCondLst>
                                        </p:cTn>
                                        <p:tgtEl>
                                          <p:spTgt spid="12800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128005"/>
                                        </p:tgtEl>
                                      </p:cBhvr>
                                    </p:animEffect>
                                    <p:set>
                                      <p:cBhvr>
                                        <p:cTn id="12" dur="1" fill="hold">
                                          <p:stCondLst>
                                            <p:cond delay="499"/>
                                          </p:stCondLst>
                                        </p:cTn>
                                        <p:tgtEl>
                                          <p:spTgt spid="1280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Exterior Building w Signage_RET (2)"/>
          <p:cNvPicPr>
            <a:picLocks noChangeAspect="1" noChangeArrowheads="1"/>
          </p:cNvPicPr>
          <p:nvPr/>
        </p:nvPicPr>
        <p:blipFill>
          <a:blip r:embed="rId3"/>
          <a:srcRect/>
          <a:stretch>
            <a:fillRect/>
          </a:stretch>
        </p:blipFill>
        <p:spPr bwMode="auto">
          <a:xfrm>
            <a:off x="-762000" y="0"/>
            <a:ext cx="11171238" cy="6854825"/>
          </a:xfrm>
          <a:prstGeom prst="rect">
            <a:avLst/>
          </a:prstGeom>
          <a:noFill/>
          <a:ln w="9525">
            <a:noFill/>
            <a:miter lim="800000"/>
            <a:headEnd/>
            <a:tailEnd/>
          </a:ln>
        </p:spPr>
      </p:pic>
      <p:sp>
        <p:nvSpPr>
          <p:cNvPr id="46083" name="Rectangle 3"/>
          <p:cNvSpPr>
            <a:spLocks noChangeArrowheads="1"/>
          </p:cNvSpPr>
          <p:nvPr/>
        </p:nvSpPr>
        <p:spPr bwMode="auto">
          <a:xfrm>
            <a:off x="685800" y="228600"/>
            <a:ext cx="7772400" cy="1143000"/>
          </a:xfrm>
          <a:prstGeom prst="rect">
            <a:avLst/>
          </a:prstGeom>
          <a:noFill/>
          <a:ln w="9525">
            <a:noFill/>
            <a:miter lim="800000"/>
            <a:headEnd/>
            <a:tailEnd/>
          </a:ln>
        </p:spPr>
        <p:txBody>
          <a:bodyPr anchor="ctr"/>
          <a:lstStyle/>
          <a:p>
            <a:pPr algn="ctr"/>
            <a:r>
              <a:rPr lang="en-US" sz="5200" b="1">
                <a:solidFill>
                  <a:srgbClr val="FF9966"/>
                </a:solidFill>
              </a:rPr>
              <a:t>Schlüter®-Systems</a:t>
            </a:r>
            <a:endParaRPr lang="en-US" sz="5200" b="1">
              <a:solidFill>
                <a:srgbClr val="FF9966"/>
              </a:solidFill>
              <a:hlinkClick r:id="" action="ppaction://noaction"/>
            </a:endParaRPr>
          </a:p>
        </p:txBody>
      </p:sp>
      <p:sp>
        <p:nvSpPr>
          <p:cNvPr id="46084" name="5 CuadroTexto"/>
          <p:cNvSpPr txBox="1">
            <a:spLocks noChangeArrowheads="1"/>
          </p:cNvSpPr>
          <p:nvPr/>
        </p:nvSpPr>
        <p:spPr bwMode="auto">
          <a:xfrm>
            <a:off x="3132138" y="5013325"/>
            <a:ext cx="4032250" cy="1016000"/>
          </a:xfrm>
          <a:prstGeom prst="rect">
            <a:avLst/>
          </a:prstGeom>
          <a:noFill/>
          <a:ln w="9525">
            <a:noFill/>
            <a:miter lim="800000"/>
            <a:headEnd/>
            <a:tailEnd/>
          </a:ln>
        </p:spPr>
        <p:txBody>
          <a:bodyPr>
            <a:spAutoFit/>
          </a:bodyPr>
          <a:lstStyle/>
          <a:p>
            <a:r>
              <a:rPr lang="es-ES" sz="6000" b="1">
                <a:solidFill>
                  <a:srgbClr val="FF9900"/>
                </a:solidFill>
              </a:rPr>
              <a:t>GRACIAS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graphicFrame>
        <p:nvGraphicFramePr>
          <p:cNvPr id="18434" name="Object 3"/>
          <p:cNvGraphicFramePr>
            <a:graphicFrameLocks noChangeAspect="1"/>
          </p:cNvGraphicFramePr>
          <p:nvPr/>
        </p:nvGraphicFramePr>
        <p:xfrm>
          <a:off x="7759700" y="6629400"/>
          <a:ext cx="927100" cy="201613"/>
        </p:xfrm>
        <a:graphic>
          <a:graphicData uri="http://schemas.openxmlformats.org/presentationml/2006/ole">
            <p:oleObj spid="_x0000_s18434" name="Image" r:id="rId4" imgW="1231746" imgH="266385" progId="Photoshop.Image.6">
              <p:embed/>
            </p:oleObj>
          </a:graphicData>
        </a:graphic>
      </p:graphicFrame>
      <p:sp>
        <p:nvSpPr>
          <p:cNvPr id="18436"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18437" name="Picture 6" descr="C:\Documents and Settings\jviebig\Mis documentos\Logo 2c o. Schrift.jpg"/>
          <p:cNvPicPr>
            <a:picLocks noChangeAspect="1" noChangeArrowheads="1"/>
          </p:cNvPicPr>
          <p:nvPr/>
        </p:nvPicPr>
        <p:blipFill>
          <a:blip r:embed="rId5"/>
          <a:srcRect/>
          <a:stretch>
            <a:fillRect/>
          </a:stretch>
        </p:blipFill>
        <p:spPr bwMode="auto">
          <a:xfrm>
            <a:off x="6500813" y="285750"/>
            <a:ext cx="2060575" cy="1116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96875" y="0"/>
            <a:ext cx="8229600" cy="1143000"/>
          </a:xfrm>
        </p:spPr>
        <p:txBody>
          <a:bodyPr/>
          <a:lstStyle/>
          <a:p>
            <a:pPr eaLnBrk="1" hangingPunct="1"/>
            <a:r>
              <a:rPr lang="en-US" sz="3200" b="1" u="sng" smtClean="0"/>
              <a:t>Dónde está Schlüter-Systems</a:t>
            </a:r>
            <a:r>
              <a:rPr lang="en-US" sz="3600" b="1" u="sng" smtClean="0"/>
              <a:t>?</a:t>
            </a:r>
          </a:p>
        </p:txBody>
      </p:sp>
      <p:grpSp>
        <p:nvGrpSpPr>
          <p:cNvPr id="24579" name="Group 3"/>
          <p:cNvGrpSpPr>
            <a:grpSpLocks/>
          </p:cNvGrpSpPr>
          <p:nvPr/>
        </p:nvGrpSpPr>
        <p:grpSpPr bwMode="auto">
          <a:xfrm>
            <a:off x="914400" y="1066800"/>
            <a:ext cx="6934200" cy="5226050"/>
            <a:chOff x="816" y="864"/>
            <a:chExt cx="4128" cy="3111"/>
          </a:xfrm>
        </p:grpSpPr>
        <p:pic>
          <p:nvPicPr>
            <p:cNvPr id="24584" name="Picture 4" descr="Flags"/>
            <p:cNvPicPr>
              <a:picLocks noChangeAspect="1" noChangeArrowheads="1"/>
            </p:cNvPicPr>
            <p:nvPr/>
          </p:nvPicPr>
          <p:blipFill>
            <a:blip r:embed="rId4"/>
            <a:srcRect/>
            <a:stretch>
              <a:fillRect/>
            </a:stretch>
          </p:blipFill>
          <p:spPr bwMode="auto">
            <a:xfrm>
              <a:off x="816" y="864"/>
              <a:ext cx="4128" cy="3111"/>
            </a:xfrm>
            <a:prstGeom prst="rect">
              <a:avLst/>
            </a:prstGeom>
            <a:noFill/>
            <a:ln w="9525">
              <a:noFill/>
              <a:miter lim="800000"/>
              <a:headEnd/>
              <a:tailEnd/>
            </a:ln>
          </p:spPr>
        </p:pic>
        <p:sp>
          <p:nvSpPr>
            <p:cNvPr id="24585" name="Rectangle 5"/>
            <p:cNvSpPr>
              <a:spLocks noChangeArrowheads="1"/>
            </p:cNvSpPr>
            <p:nvPr/>
          </p:nvSpPr>
          <p:spPr bwMode="auto">
            <a:xfrm>
              <a:off x="2544" y="3024"/>
              <a:ext cx="1056" cy="288"/>
            </a:xfrm>
            <a:prstGeom prst="rect">
              <a:avLst/>
            </a:prstGeom>
            <a:noFill/>
            <a:ln w="9525">
              <a:noFill/>
              <a:miter lim="800000"/>
              <a:headEnd/>
              <a:tailEnd/>
            </a:ln>
          </p:spPr>
          <p:txBody>
            <a:bodyPr/>
            <a:lstStyle/>
            <a:p>
              <a:pPr marL="342900" indent="-342900" algn="ctr">
                <a:spcBef>
                  <a:spcPct val="20000"/>
                </a:spcBef>
              </a:pPr>
              <a:r>
                <a:rPr lang="en-US" sz="2000" b="1">
                  <a:solidFill>
                    <a:srgbClr val="5F5F5F"/>
                  </a:solidFill>
                </a:rPr>
                <a:t>Germany</a:t>
              </a:r>
            </a:p>
          </p:txBody>
        </p:sp>
      </p:grpSp>
      <p:pic>
        <p:nvPicPr>
          <p:cNvPr id="24580" name="Picture 6" descr="C:\Documents and Settings\jviebig\Mis documentos\Logo 2c o. Schrift.jpg"/>
          <p:cNvPicPr>
            <a:picLocks noChangeAspect="1" noChangeArrowheads="1"/>
          </p:cNvPicPr>
          <p:nvPr/>
        </p:nvPicPr>
        <p:blipFill>
          <a:blip r:embed="rId5"/>
          <a:srcRect/>
          <a:stretch>
            <a:fillRect/>
          </a:stretch>
        </p:blipFill>
        <p:spPr bwMode="auto">
          <a:xfrm>
            <a:off x="6948488" y="285750"/>
            <a:ext cx="1755775" cy="950913"/>
          </a:xfrm>
          <a:prstGeom prst="rect">
            <a:avLst/>
          </a:prstGeom>
          <a:noFill/>
          <a:ln w="9525">
            <a:noFill/>
            <a:miter lim="800000"/>
            <a:headEnd/>
            <a:tailEnd/>
          </a:ln>
        </p:spPr>
      </p:pic>
      <p:sp>
        <p:nvSpPr>
          <p:cNvPr id="24581"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sp>
        <p:nvSpPr>
          <p:cNvPr id="24582"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24583" name="Picture 3"/>
          <p:cNvPicPr>
            <a:picLocks noChangeAspect="1" noChangeArrowheads="1"/>
          </p:cNvPicPr>
          <p:nvPr/>
        </p:nvPicPr>
        <p:blipFill>
          <a:blip r:embed="rId6"/>
          <a:srcRect/>
          <a:stretch>
            <a:fillRect/>
          </a:stretch>
        </p:blipFill>
        <p:spPr bwMode="auto">
          <a:xfrm>
            <a:off x="7759700" y="6629400"/>
            <a:ext cx="927100" cy="2016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242888"/>
            <a:ext cx="8229600" cy="1143001"/>
          </a:xfrm>
        </p:spPr>
        <p:txBody>
          <a:bodyPr/>
          <a:lstStyle/>
          <a:p>
            <a:pPr eaLnBrk="1" hangingPunct="1"/>
            <a:r>
              <a:rPr lang="en-US" sz="3600" smtClean="0"/>
              <a:t>Montreal, Canadá</a:t>
            </a:r>
          </a:p>
        </p:txBody>
      </p:sp>
      <p:pic>
        <p:nvPicPr>
          <p:cNvPr id="25603" name="Picture 3" descr="Canada-Exterior"/>
          <p:cNvPicPr>
            <a:picLocks noChangeAspect="1" noChangeArrowheads="1"/>
          </p:cNvPicPr>
          <p:nvPr/>
        </p:nvPicPr>
        <p:blipFill>
          <a:blip r:embed="rId4">
            <a:lum bright="12000" contrast="12000"/>
          </a:blip>
          <a:srcRect r="827" b="7436"/>
          <a:stretch>
            <a:fillRect/>
          </a:stretch>
        </p:blipFill>
        <p:spPr bwMode="auto">
          <a:xfrm>
            <a:off x="0" y="838200"/>
            <a:ext cx="9144000" cy="5686425"/>
          </a:xfrm>
          <a:prstGeom prst="rect">
            <a:avLst/>
          </a:prstGeom>
          <a:noFill/>
          <a:ln w="9525">
            <a:noFill/>
            <a:miter lim="800000"/>
            <a:headEnd/>
            <a:tailEnd/>
          </a:ln>
        </p:spPr>
      </p:pic>
      <p:pic>
        <p:nvPicPr>
          <p:cNvPr id="25604" name="Picture 6" descr="C:\Documents and Settings\jviebig\Mis documentos\Logo 2c o. Schrift.jpg"/>
          <p:cNvPicPr>
            <a:picLocks noChangeAspect="1" noChangeArrowheads="1"/>
          </p:cNvPicPr>
          <p:nvPr/>
        </p:nvPicPr>
        <p:blipFill>
          <a:blip r:embed="rId5"/>
          <a:srcRect/>
          <a:stretch>
            <a:fillRect/>
          </a:stretch>
        </p:blipFill>
        <p:spPr bwMode="auto">
          <a:xfrm>
            <a:off x="7164388" y="260350"/>
            <a:ext cx="1755775" cy="950913"/>
          </a:xfrm>
          <a:prstGeom prst="rect">
            <a:avLst/>
          </a:prstGeom>
          <a:noFill/>
          <a:ln w="9525">
            <a:noFill/>
            <a:miter lim="800000"/>
            <a:headEnd/>
            <a:tailEnd/>
          </a:ln>
        </p:spPr>
      </p:pic>
      <p:sp>
        <p:nvSpPr>
          <p:cNvPr id="25605"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sp>
        <p:nvSpPr>
          <p:cNvPr id="25606"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25607" name="Picture 3"/>
          <p:cNvPicPr>
            <a:picLocks noChangeAspect="1" noChangeArrowheads="1"/>
          </p:cNvPicPr>
          <p:nvPr/>
        </p:nvPicPr>
        <p:blipFill>
          <a:blip r:embed="rId6"/>
          <a:srcRect/>
          <a:stretch>
            <a:fillRect/>
          </a:stretch>
        </p:blipFill>
        <p:spPr bwMode="auto">
          <a:xfrm>
            <a:off x="7759700" y="6629400"/>
            <a:ext cx="927100" cy="201613"/>
          </a:xfrm>
          <a:prstGeom prst="rect">
            <a:avLst/>
          </a:prstGeom>
          <a:noFill/>
          <a:ln w="9525">
            <a:noFill/>
            <a:miter lim="800000"/>
            <a:headEnd/>
            <a:tailEnd/>
          </a:ln>
        </p:spPr>
      </p:pic>
      <p:sp>
        <p:nvSpPr>
          <p:cNvPr id="25608" name="Text Box 8"/>
          <p:cNvSpPr txBox="1">
            <a:spLocks noChangeArrowheads="1"/>
          </p:cNvSpPr>
          <p:nvPr/>
        </p:nvSpPr>
        <p:spPr bwMode="auto">
          <a:xfrm>
            <a:off x="0" y="765175"/>
            <a:ext cx="5943600" cy="954088"/>
          </a:xfrm>
          <a:prstGeom prst="rect">
            <a:avLst/>
          </a:prstGeom>
          <a:noFill/>
          <a:ln w="9525">
            <a:noFill/>
            <a:miter lim="800000"/>
            <a:headEnd/>
            <a:tailEnd/>
          </a:ln>
        </p:spPr>
        <p:txBody>
          <a:bodyPr>
            <a:spAutoFit/>
          </a:bodyPr>
          <a:lstStyle/>
          <a:p>
            <a:pPr algn="ctr">
              <a:spcBef>
                <a:spcPct val="50000"/>
              </a:spcBef>
            </a:pPr>
            <a:r>
              <a:rPr lang="en-US" sz="2800">
                <a:solidFill>
                  <a:srgbClr val="5F5F5F"/>
                </a:solidFill>
              </a:rPr>
              <a:t>“Leadership in Energy</a:t>
            </a:r>
            <a:br>
              <a:rPr lang="en-US" sz="2800">
                <a:solidFill>
                  <a:srgbClr val="5F5F5F"/>
                </a:solidFill>
              </a:rPr>
            </a:br>
            <a:r>
              <a:rPr lang="en-US" sz="2800">
                <a:solidFill>
                  <a:srgbClr val="5F5F5F"/>
                </a:solidFill>
              </a:rPr>
              <a:t>and Environmental Design”</a:t>
            </a:r>
          </a:p>
        </p:txBody>
      </p:sp>
      <p:pic>
        <p:nvPicPr>
          <p:cNvPr id="25609" name="Picture 6" descr="LEED_logo_2011"/>
          <p:cNvPicPr>
            <a:picLocks noChangeAspect="1" noChangeArrowheads="1"/>
          </p:cNvPicPr>
          <p:nvPr/>
        </p:nvPicPr>
        <p:blipFill>
          <a:blip r:embed="rId7"/>
          <a:srcRect/>
          <a:stretch>
            <a:fillRect/>
          </a:stretch>
        </p:blipFill>
        <p:spPr bwMode="auto">
          <a:xfrm>
            <a:off x="5580063" y="765175"/>
            <a:ext cx="1081087" cy="1081088"/>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4"/>
          <a:srcRect/>
          <a:stretch>
            <a:fillRect/>
          </a:stretch>
        </p:blipFill>
        <p:spPr bwMode="auto">
          <a:xfrm>
            <a:off x="0" y="836613"/>
            <a:ext cx="9144000" cy="5689600"/>
          </a:xfrm>
          <a:prstGeom prst="rect">
            <a:avLst/>
          </a:prstGeom>
          <a:noFill/>
          <a:ln w="9525">
            <a:noFill/>
            <a:miter lim="800000"/>
            <a:headEnd/>
            <a:tailEnd/>
          </a:ln>
        </p:spPr>
      </p:pic>
      <p:sp>
        <p:nvSpPr>
          <p:cNvPr id="26627" name="Title 1"/>
          <p:cNvSpPr>
            <a:spLocks noGrp="1"/>
          </p:cNvSpPr>
          <p:nvPr>
            <p:ph type="title"/>
          </p:nvPr>
        </p:nvSpPr>
        <p:spPr>
          <a:xfrm>
            <a:off x="0" y="-242888"/>
            <a:ext cx="8229600" cy="1143001"/>
          </a:xfrm>
        </p:spPr>
        <p:txBody>
          <a:bodyPr/>
          <a:lstStyle/>
          <a:p>
            <a:pPr eaLnBrk="1" hangingPunct="1"/>
            <a:r>
              <a:rPr lang="en-US" sz="3600" smtClean="0"/>
              <a:t>Reno, Estados Unidos</a:t>
            </a:r>
          </a:p>
        </p:txBody>
      </p:sp>
      <p:pic>
        <p:nvPicPr>
          <p:cNvPr id="26628" name="Picture 6" descr="C:\Documents and Settings\jviebig\Mis documentos\Logo 2c o. Schrift.jpg"/>
          <p:cNvPicPr>
            <a:picLocks noChangeAspect="1" noChangeArrowheads="1"/>
          </p:cNvPicPr>
          <p:nvPr/>
        </p:nvPicPr>
        <p:blipFill>
          <a:blip r:embed="rId5"/>
          <a:srcRect/>
          <a:stretch>
            <a:fillRect/>
          </a:stretch>
        </p:blipFill>
        <p:spPr bwMode="auto">
          <a:xfrm>
            <a:off x="7164388" y="260350"/>
            <a:ext cx="1755775" cy="950913"/>
          </a:xfrm>
          <a:prstGeom prst="rect">
            <a:avLst/>
          </a:prstGeom>
          <a:noFill/>
          <a:ln w="9525">
            <a:noFill/>
            <a:miter lim="800000"/>
            <a:headEnd/>
            <a:tailEnd/>
          </a:ln>
        </p:spPr>
      </p:pic>
      <p:sp>
        <p:nvSpPr>
          <p:cNvPr id="26629"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sp>
        <p:nvSpPr>
          <p:cNvPr id="26630"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26631" name="Picture 3"/>
          <p:cNvPicPr>
            <a:picLocks noChangeAspect="1" noChangeArrowheads="1"/>
          </p:cNvPicPr>
          <p:nvPr/>
        </p:nvPicPr>
        <p:blipFill>
          <a:blip r:embed="rId6"/>
          <a:srcRect/>
          <a:stretch>
            <a:fillRect/>
          </a:stretch>
        </p:blipFill>
        <p:spPr bwMode="auto">
          <a:xfrm>
            <a:off x="7759700" y="6629400"/>
            <a:ext cx="927100" cy="201613"/>
          </a:xfrm>
          <a:prstGeom prst="rect">
            <a:avLst/>
          </a:prstGeom>
          <a:noFill/>
          <a:ln w="9525">
            <a:noFill/>
            <a:miter lim="800000"/>
            <a:headEnd/>
            <a:tailEnd/>
          </a:ln>
        </p:spPr>
      </p:pic>
      <p:sp>
        <p:nvSpPr>
          <p:cNvPr id="26632" name="Text Box 8"/>
          <p:cNvSpPr txBox="1">
            <a:spLocks noChangeArrowheads="1"/>
          </p:cNvSpPr>
          <p:nvPr/>
        </p:nvSpPr>
        <p:spPr bwMode="auto">
          <a:xfrm>
            <a:off x="0" y="765175"/>
            <a:ext cx="5943600" cy="954088"/>
          </a:xfrm>
          <a:prstGeom prst="rect">
            <a:avLst/>
          </a:prstGeom>
          <a:noFill/>
          <a:ln w="9525">
            <a:noFill/>
            <a:miter lim="800000"/>
            <a:headEnd/>
            <a:tailEnd/>
          </a:ln>
        </p:spPr>
        <p:txBody>
          <a:bodyPr>
            <a:spAutoFit/>
          </a:bodyPr>
          <a:lstStyle/>
          <a:p>
            <a:pPr algn="ctr">
              <a:spcBef>
                <a:spcPct val="50000"/>
              </a:spcBef>
            </a:pPr>
            <a:r>
              <a:rPr lang="en-US" sz="2800"/>
              <a:t>“Leadership in Energy</a:t>
            </a:r>
            <a:br>
              <a:rPr lang="en-US" sz="2800"/>
            </a:br>
            <a:r>
              <a:rPr lang="en-US" sz="2800"/>
              <a:t>and Environmental Design”</a:t>
            </a:r>
          </a:p>
        </p:txBody>
      </p:sp>
      <p:pic>
        <p:nvPicPr>
          <p:cNvPr id="26633" name="Picture 6" descr="LEED_logo_2011"/>
          <p:cNvPicPr>
            <a:picLocks noChangeAspect="1" noChangeArrowheads="1"/>
          </p:cNvPicPr>
          <p:nvPr/>
        </p:nvPicPr>
        <p:blipFill>
          <a:blip r:embed="rId7"/>
          <a:srcRect/>
          <a:stretch>
            <a:fillRect/>
          </a:stretch>
        </p:blipFill>
        <p:spPr bwMode="auto">
          <a:xfrm>
            <a:off x="5580063" y="765175"/>
            <a:ext cx="1081087" cy="1081088"/>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242888"/>
            <a:ext cx="8229600" cy="1143001"/>
          </a:xfrm>
        </p:spPr>
        <p:txBody>
          <a:bodyPr/>
          <a:lstStyle/>
          <a:p>
            <a:pPr eaLnBrk="1" hangingPunct="1"/>
            <a:r>
              <a:rPr lang="en-US" sz="3600" smtClean="0"/>
              <a:t>Onda, Castellón</a:t>
            </a:r>
          </a:p>
        </p:txBody>
      </p:sp>
      <p:sp>
        <p:nvSpPr>
          <p:cNvPr id="27651"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sp>
        <p:nvSpPr>
          <p:cNvPr id="27652"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27653" name="Picture 3"/>
          <p:cNvPicPr>
            <a:picLocks noChangeAspect="1" noChangeArrowheads="1"/>
          </p:cNvPicPr>
          <p:nvPr/>
        </p:nvPicPr>
        <p:blipFill>
          <a:blip r:embed="rId4"/>
          <a:srcRect/>
          <a:stretch>
            <a:fillRect/>
          </a:stretch>
        </p:blipFill>
        <p:spPr bwMode="auto">
          <a:xfrm>
            <a:off x="7759700" y="6629400"/>
            <a:ext cx="927100" cy="201613"/>
          </a:xfrm>
          <a:prstGeom prst="rect">
            <a:avLst/>
          </a:prstGeom>
          <a:noFill/>
          <a:ln w="9525">
            <a:noFill/>
            <a:miter lim="800000"/>
            <a:headEnd/>
            <a:tailEnd/>
          </a:ln>
        </p:spPr>
      </p:pic>
      <p:pic>
        <p:nvPicPr>
          <p:cNvPr id="27654" name="Picture 3" descr="U:\CONVENCIONES\Ponencias varias\DSC_0426_Mod.jpg"/>
          <p:cNvPicPr>
            <a:picLocks noChangeAspect="1" noChangeArrowheads="1"/>
          </p:cNvPicPr>
          <p:nvPr/>
        </p:nvPicPr>
        <p:blipFill>
          <a:blip r:embed="rId5"/>
          <a:srcRect/>
          <a:stretch>
            <a:fillRect/>
          </a:stretch>
        </p:blipFill>
        <p:spPr bwMode="auto">
          <a:xfrm>
            <a:off x="0" y="692150"/>
            <a:ext cx="9144000" cy="5761038"/>
          </a:xfrm>
          <a:prstGeom prst="rect">
            <a:avLst/>
          </a:prstGeom>
          <a:noFill/>
          <a:ln w="9525">
            <a:noFill/>
            <a:miter lim="800000"/>
            <a:headEnd/>
            <a:tailEnd/>
          </a:ln>
        </p:spPr>
      </p:pic>
      <p:pic>
        <p:nvPicPr>
          <p:cNvPr id="27655" name="Picture 6" descr="C:\Documents and Settings\jviebig\Mis documentos\Logo 2c o. Schrift.jpg"/>
          <p:cNvPicPr>
            <a:picLocks noChangeAspect="1" noChangeArrowheads="1"/>
          </p:cNvPicPr>
          <p:nvPr/>
        </p:nvPicPr>
        <p:blipFill>
          <a:blip r:embed="rId6"/>
          <a:srcRect/>
          <a:stretch>
            <a:fillRect/>
          </a:stretch>
        </p:blipFill>
        <p:spPr bwMode="auto">
          <a:xfrm>
            <a:off x="7164388" y="260350"/>
            <a:ext cx="1755775" cy="950913"/>
          </a:xfrm>
          <a:prstGeom prst="rect">
            <a:avLst/>
          </a:prstGeom>
          <a:noFill/>
          <a:ln w="9525">
            <a:noFill/>
            <a:miter lim="800000"/>
            <a:headEnd/>
            <a:tailEnd/>
          </a:ln>
        </p:spPr>
      </p:pic>
      <p:pic>
        <p:nvPicPr>
          <p:cNvPr id="27656" name="Picture 4"/>
          <p:cNvPicPr>
            <a:picLocks noChangeAspect="1" noChangeArrowheads="1"/>
          </p:cNvPicPr>
          <p:nvPr/>
        </p:nvPicPr>
        <p:blipFill>
          <a:blip r:embed="rId7"/>
          <a:srcRect/>
          <a:stretch>
            <a:fillRect/>
          </a:stretch>
        </p:blipFill>
        <p:spPr bwMode="auto">
          <a:xfrm>
            <a:off x="4859338" y="1052513"/>
            <a:ext cx="1879600" cy="792162"/>
          </a:xfrm>
          <a:prstGeom prst="rect">
            <a:avLst/>
          </a:prstGeom>
          <a:noFill/>
          <a:ln w="9525">
            <a:noFill/>
            <a:miter lim="800000"/>
            <a:headEnd/>
            <a:tailEnd/>
          </a:ln>
        </p:spPr>
      </p:pic>
      <p:pic>
        <p:nvPicPr>
          <p:cNvPr id="27657" name="Picture 5"/>
          <p:cNvPicPr>
            <a:picLocks noChangeAspect="1" noChangeArrowheads="1"/>
          </p:cNvPicPr>
          <p:nvPr/>
        </p:nvPicPr>
        <p:blipFill>
          <a:blip r:embed="rId8"/>
          <a:srcRect/>
          <a:stretch>
            <a:fillRect/>
          </a:stretch>
        </p:blipFill>
        <p:spPr bwMode="auto">
          <a:xfrm>
            <a:off x="395288" y="1052513"/>
            <a:ext cx="1695450" cy="752475"/>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971550" y="1196975"/>
            <a:ext cx="7019925" cy="1143000"/>
          </a:xfrm>
        </p:spPr>
        <p:txBody>
          <a:bodyPr/>
          <a:lstStyle/>
          <a:p>
            <a:pPr eaLnBrk="1" hangingPunct="1"/>
            <a:r>
              <a:rPr lang="en-US" sz="2800" b="1" u="sng" smtClean="0">
                <a:solidFill>
                  <a:srgbClr val="FF9900"/>
                </a:solidFill>
              </a:rPr>
              <a:t>Los edificios de Schlüter-Systems – Objetivos y visiones a largo plazo</a:t>
            </a:r>
          </a:p>
        </p:txBody>
      </p:sp>
      <p:sp>
        <p:nvSpPr>
          <p:cNvPr id="3" name="Content Placeholder 2"/>
          <p:cNvSpPr>
            <a:spLocks noGrp="1"/>
          </p:cNvSpPr>
          <p:nvPr>
            <p:ph idx="1"/>
          </p:nvPr>
        </p:nvSpPr>
        <p:spPr>
          <a:xfrm>
            <a:off x="611188" y="2565400"/>
            <a:ext cx="8532812" cy="5029200"/>
          </a:xfrm>
        </p:spPr>
        <p:txBody>
          <a:bodyPr/>
          <a:lstStyle/>
          <a:p>
            <a:pPr eaLnBrk="1" hangingPunct="1">
              <a:lnSpc>
                <a:spcPct val="150000"/>
              </a:lnSpc>
            </a:pPr>
            <a:r>
              <a:rPr lang="en-US" sz="2400" smtClean="0">
                <a:solidFill>
                  <a:schemeClr val="bg2"/>
                </a:solidFill>
              </a:rPr>
              <a:t>Confort y bienestar para los empleados</a:t>
            </a:r>
          </a:p>
          <a:p>
            <a:pPr eaLnBrk="1" hangingPunct="1">
              <a:lnSpc>
                <a:spcPct val="150000"/>
              </a:lnSpc>
            </a:pPr>
            <a:r>
              <a:rPr lang="en-US" sz="2400" smtClean="0">
                <a:solidFill>
                  <a:schemeClr val="bg2"/>
                </a:solidFill>
              </a:rPr>
              <a:t>Asegurar sostenibilidad a largo plazo</a:t>
            </a:r>
          </a:p>
          <a:p>
            <a:pPr eaLnBrk="1" hangingPunct="1">
              <a:lnSpc>
                <a:spcPct val="150000"/>
              </a:lnSpc>
            </a:pPr>
            <a:r>
              <a:rPr lang="en-US" sz="2400" smtClean="0">
                <a:solidFill>
                  <a:schemeClr val="bg2"/>
                </a:solidFill>
              </a:rPr>
              <a:t>Dejar la más pequeña huella de CO₂ posible</a:t>
            </a:r>
          </a:p>
          <a:p>
            <a:pPr eaLnBrk="1" hangingPunct="1">
              <a:lnSpc>
                <a:spcPct val="150000"/>
              </a:lnSpc>
            </a:pPr>
            <a:r>
              <a:rPr lang="en-US" sz="2400" smtClean="0">
                <a:solidFill>
                  <a:schemeClr val="bg2"/>
                </a:solidFill>
              </a:rPr>
              <a:t>Protección ecológica y conservación de los recursos naturales </a:t>
            </a:r>
          </a:p>
          <a:p>
            <a:pPr eaLnBrk="1" hangingPunct="1">
              <a:lnSpc>
                <a:spcPct val="150000"/>
              </a:lnSpc>
            </a:pPr>
            <a:r>
              <a:rPr lang="en-US" sz="2400" smtClean="0">
                <a:solidFill>
                  <a:schemeClr val="bg2"/>
                </a:solidFill>
              </a:rPr>
              <a:t>Escaparate para el uso de cerámica</a:t>
            </a:r>
          </a:p>
        </p:txBody>
      </p:sp>
      <p:pic>
        <p:nvPicPr>
          <p:cNvPr id="28676" name="Picture 6" descr="C:\Documents and Settings\jviebig\Mis documentos\Logo 2c o. Schrift.jpg"/>
          <p:cNvPicPr>
            <a:picLocks noChangeAspect="1" noChangeArrowheads="1"/>
          </p:cNvPicPr>
          <p:nvPr/>
        </p:nvPicPr>
        <p:blipFill>
          <a:blip r:embed="rId4"/>
          <a:srcRect/>
          <a:stretch>
            <a:fillRect/>
          </a:stretch>
        </p:blipFill>
        <p:spPr bwMode="auto">
          <a:xfrm>
            <a:off x="7164388" y="260350"/>
            <a:ext cx="1755775" cy="950913"/>
          </a:xfrm>
          <a:prstGeom prst="rect">
            <a:avLst/>
          </a:prstGeom>
          <a:noFill/>
          <a:ln w="9525">
            <a:noFill/>
            <a:miter lim="800000"/>
            <a:headEnd/>
            <a:tailEnd/>
          </a:ln>
        </p:spPr>
      </p:pic>
      <p:sp>
        <p:nvSpPr>
          <p:cNvPr id="28677" name="Line 2"/>
          <p:cNvSpPr>
            <a:spLocks noChangeShapeType="1"/>
          </p:cNvSpPr>
          <p:nvPr/>
        </p:nvSpPr>
        <p:spPr bwMode="auto">
          <a:xfrm>
            <a:off x="304800" y="6553200"/>
            <a:ext cx="8534400" cy="0"/>
          </a:xfrm>
          <a:prstGeom prst="line">
            <a:avLst/>
          </a:prstGeom>
          <a:noFill/>
          <a:ln w="28575">
            <a:solidFill>
              <a:srgbClr val="FF6600"/>
            </a:solidFill>
            <a:round/>
            <a:headEnd/>
            <a:tailEnd/>
          </a:ln>
        </p:spPr>
        <p:txBody>
          <a:bodyPr/>
          <a:lstStyle/>
          <a:p>
            <a:endParaRPr lang="es-ES"/>
          </a:p>
        </p:txBody>
      </p:sp>
      <p:sp>
        <p:nvSpPr>
          <p:cNvPr id="28678" name="Text Box 4"/>
          <p:cNvSpPr txBox="1">
            <a:spLocks noChangeArrowheads="1"/>
          </p:cNvSpPr>
          <p:nvPr/>
        </p:nvSpPr>
        <p:spPr bwMode="auto">
          <a:xfrm>
            <a:off x="609600" y="6613525"/>
            <a:ext cx="7696200" cy="244475"/>
          </a:xfrm>
          <a:prstGeom prst="rect">
            <a:avLst/>
          </a:prstGeom>
          <a:noFill/>
          <a:ln w="9525">
            <a:noFill/>
            <a:miter lim="800000"/>
            <a:headEnd/>
            <a:tailEnd/>
          </a:ln>
        </p:spPr>
        <p:txBody>
          <a:bodyPr>
            <a:spAutoFit/>
          </a:bodyPr>
          <a:lstStyle/>
          <a:p>
            <a:pPr eaLnBrk="1" hangingPunct="1">
              <a:spcBef>
                <a:spcPct val="50000"/>
              </a:spcBef>
            </a:pPr>
            <a:r>
              <a:rPr lang="pt-BR" altLang="es-ES" sz="1000">
                <a:latin typeface="Arial Black" pitchFamily="34" charset="0"/>
              </a:rPr>
              <a:t>CONFERENCIA BIOECONOMIC</a:t>
            </a:r>
            <a:r>
              <a:rPr lang="es-ES_tradnl" altLang="es-ES" sz="1000">
                <a:latin typeface="Arial Black" pitchFamily="34" charset="0"/>
              </a:rPr>
              <a:t>	           </a:t>
            </a:r>
            <a:r>
              <a:rPr lang="es-ES" altLang="es-ES" sz="1000">
                <a:latin typeface="Arial Black" pitchFamily="34" charset="0"/>
              </a:rPr>
              <a:t>SITGES, 2 de octubre de 2015</a:t>
            </a:r>
            <a:endParaRPr lang="es-ES_tradnl" altLang="es-ES" sz="1000"/>
          </a:p>
        </p:txBody>
      </p:sp>
      <p:pic>
        <p:nvPicPr>
          <p:cNvPr id="28679" name="Picture 3"/>
          <p:cNvPicPr>
            <a:picLocks noChangeAspect="1" noChangeArrowheads="1"/>
          </p:cNvPicPr>
          <p:nvPr/>
        </p:nvPicPr>
        <p:blipFill>
          <a:blip r:embed="rId5"/>
          <a:srcRect/>
          <a:stretch>
            <a:fillRect/>
          </a:stretch>
        </p:blipFill>
        <p:spPr bwMode="auto">
          <a:xfrm>
            <a:off x="7759700" y="6629400"/>
            <a:ext cx="927100" cy="2016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2675</TotalTime>
  <Words>1313</Words>
  <Application>Microsoft Office PowerPoint</Application>
  <PresentationFormat>Presentación en pantalla (4:3)</PresentationFormat>
  <Paragraphs>260</Paragraphs>
  <Slides>43</Slides>
  <Notes>33</Notes>
  <HiddenSlides>1</HiddenSlides>
  <MMClips>3</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2</vt:i4>
      </vt:variant>
      <vt:variant>
        <vt:lpstr>Títulos de diapositiva</vt:lpstr>
      </vt:variant>
      <vt:variant>
        <vt:i4>43</vt:i4>
      </vt:variant>
    </vt:vector>
  </HeadingPairs>
  <TitlesOfParts>
    <vt:vector size="52" baseType="lpstr">
      <vt:lpstr>Arial</vt:lpstr>
      <vt:lpstr>Arial Black</vt:lpstr>
      <vt:lpstr>Times New Roman</vt:lpstr>
      <vt:lpstr>Wingdings 2</vt:lpstr>
      <vt:lpstr>Monotype Corsiva</vt:lpstr>
      <vt:lpstr>MS PGothic</vt:lpstr>
      <vt:lpstr>Diseño predeterminado</vt:lpstr>
      <vt:lpstr>Adobe Photoshop Image</vt:lpstr>
      <vt:lpstr>Hoja de cálculo de Microsoft Office Excel 97-2003</vt:lpstr>
      <vt:lpstr>Diapositiva 1</vt:lpstr>
      <vt:lpstr>Diapositiva 2</vt:lpstr>
      <vt:lpstr>Quienes somos?</vt:lpstr>
      <vt:lpstr>Diapositiva 4</vt:lpstr>
      <vt:lpstr>Dónde está Schlüter-Systems?</vt:lpstr>
      <vt:lpstr>Montreal, Canadá</vt:lpstr>
      <vt:lpstr>Reno, Estados Unidos</vt:lpstr>
      <vt:lpstr>Onda, Castellón</vt:lpstr>
      <vt:lpstr>Los edificios de Schlüter-Systems – Objetivos y visiones a largo plazo</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vector>
  </TitlesOfParts>
  <Company>Schluter systems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Jorge Viebig</dc:creator>
  <cp:lastModifiedBy>Sebas</cp:lastModifiedBy>
  <cp:revision>235</cp:revision>
  <dcterms:created xsi:type="dcterms:W3CDTF">2005-10-20T11:30:57Z</dcterms:created>
  <dcterms:modified xsi:type="dcterms:W3CDTF">2015-10-07T10:07:38Z</dcterms:modified>
</cp:coreProperties>
</file>