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7"/>
  </p:notesMasterIdLst>
  <p:handoutMasterIdLst>
    <p:handoutMasterId r:id="rId18"/>
  </p:handoutMasterIdLst>
  <p:sldIdLst>
    <p:sldId id="444" r:id="rId2"/>
    <p:sldId id="400" r:id="rId3"/>
    <p:sldId id="436" r:id="rId4"/>
    <p:sldId id="387" r:id="rId5"/>
    <p:sldId id="370" r:id="rId6"/>
    <p:sldId id="419" r:id="rId7"/>
    <p:sldId id="402" r:id="rId8"/>
    <p:sldId id="362" r:id="rId9"/>
    <p:sldId id="365" r:id="rId10"/>
    <p:sldId id="397" r:id="rId11"/>
    <p:sldId id="420" r:id="rId12"/>
    <p:sldId id="421" r:id="rId13"/>
    <p:sldId id="403" r:id="rId14"/>
    <p:sldId id="410" r:id="rId15"/>
    <p:sldId id="445" r:id="rId16"/>
  </p:sldIdLst>
  <p:sldSz cx="9144000" cy="6858000" type="screen4x3"/>
  <p:notesSz cx="6669088" cy="9926638"/>
  <p:defaultTextStyle>
    <a:defPPr>
      <a:defRPr lang="de-DE"/>
    </a:defPPr>
    <a:lvl1pPr algn="ctr" rtl="0" eaLnBrk="0" fontAlgn="base" hangingPunct="0">
      <a:spcBef>
        <a:spcPct val="0"/>
      </a:spcBef>
      <a:spcAft>
        <a:spcPct val="0"/>
      </a:spcAft>
      <a:defRPr sz="3200" kern="1200">
        <a:solidFill>
          <a:schemeClr val="tx1"/>
        </a:solidFill>
        <a:latin typeface="Arial" charset="0"/>
        <a:ea typeface="+mn-ea"/>
        <a:cs typeface="+mn-cs"/>
      </a:defRPr>
    </a:lvl1pPr>
    <a:lvl2pPr marL="457200" algn="ctr" rtl="0" eaLnBrk="0" fontAlgn="base" hangingPunct="0">
      <a:spcBef>
        <a:spcPct val="0"/>
      </a:spcBef>
      <a:spcAft>
        <a:spcPct val="0"/>
      </a:spcAft>
      <a:defRPr sz="3200" kern="1200">
        <a:solidFill>
          <a:schemeClr val="tx1"/>
        </a:solidFill>
        <a:latin typeface="Arial" charset="0"/>
        <a:ea typeface="+mn-ea"/>
        <a:cs typeface="+mn-cs"/>
      </a:defRPr>
    </a:lvl2pPr>
    <a:lvl3pPr marL="914400" algn="ctr" rtl="0" eaLnBrk="0" fontAlgn="base" hangingPunct="0">
      <a:spcBef>
        <a:spcPct val="0"/>
      </a:spcBef>
      <a:spcAft>
        <a:spcPct val="0"/>
      </a:spcAft>
      <a:defRPr sz="3200" kern="1200">
        <a:solidFill>
          <a:schemeClr val="tx1"/>
        </a:solidFill>
        <a:latin typeface="Arial" charset="0"/>
        <a:ea typeface="+mn-ea"/>
        <a:cs typeface="+mn-cs"/>
      </a:defRPr>
    </a:lvl3pPr>
    <a:lvl4pPr marL="1371600" algn="ctr" rtl="0" eaLnBrk="0" fontAlgn="base" hangingPunct="0">
      <a:spcBef>
        <a:spcPct val="0"/>
      </a:spcBef>
      <a:spcAft>
        <a:spcPct val="0"/>
      </a:spcAft>
      <a:defRPr sz="3200" kern="1200">
        <a:solidFill>
          <a:schemeClr val="tx1"/>
        </a:solidFill>
        <a:latin typeface="Arial" charset="0"/>
        <a:ea typeface="+mn-ea"/>
        <a:cs typeface="+mn-cs"/>
      </a:defRPr>
    </a:lvl4pPr>
    <a:lvl5pPr marL="1828800" algn="ctr"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0000FF"/>
    <a:srgbClr val="FCB7AE"/>
    <a:srgbClr val="FB9DBA"/>
    <a:srgbClr val="FDE3E3"/>
    <a:srgbClr val="8FFCF9"/>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84"/>
      </p:cViewPr>
      <p:guideLst>
        <p:guide orient="horz" pos="3972"/>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2" d="100"/>
          <a:sy n="52" d="100"/>
        </p:scale>
        <p:origin x="-2748" y="-102"/>
      </p:cViewPr>
      <p:guideLst>
        <p:guide orient="horz" pos="3126"/>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889250" cy="496888"/>
          </a:xfrm>
          <a:prstGeom prst="rect">
            <a:avLst/>
          </a:prstGeom>
          <a:noFill/>
          <a:ln w="28575">
            <a:noFill/>
            <a:miter lim="800000"/>
            <a:headEnd/>
            <a:tailEnd/>
          </a:ln>
          <a:effectLst/>
        </p:spPr>
        <p:txBody>
          <a:bodyPr vert="horz" wrap="none" lIns="91440" tIns="45720" rIns="91440" bIns="45720" numCol="1" anchor="ctr" anchorCtr="0" compatLnSpc="1">
            <a:prstTxWarp prst="textNoShape">
              <a:avLst/>
            </a:prstTxWarp>
          </a:bodyPr>
          <a:lstStyle>
            <a:lvl1pPr algn="l">
              <a:defRPr sz="1200"/>
            </a:lvl1pPr>
          </a:lstStyle>
          <a:p>
            <a:pPr>
              <a:defRPr/>
            </a:pPr>
            <a:endParaRPr lang="es-ES_tradnl"/>
          </a:p>
        </p:txBody>
      </p:sp>
      <p:sp>
        <p:nvSpPr>
          <p:cNvPr id="125955" name="Rectangle 3"/>
          <p:cNvSpPr>
            <a:spLocks noGrp="1" noChangeArrowheads="1"/>
          </p:cNvSpPr>
          <p:nvPr>
            <p:ph type="dt" sz="quarter" idx="1"/>
          </p:nvPr>
        </p:nvSpPr>
        <p:spPr bwMode="auto">
          <a:xfrm>
            <a:off x="3779838" y="0"/>
            <a:ext cx="2889250" cy="496888"/>
          </a:xfrm>
          <a:prstGeom prst="rect">
            <a:avLst/>
          </a:prstGeom>
          <a:noFill/>
          <a:ln w="28575">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pPr>
              <a:defRPr/>
            </a:pPr>
            <a:endParaRPr lang="es-ES_tradnl"/>
          </a:p>
        </p:txBody>
      </p:sp>
      <p:sp>
        <p:nvSpPr>
          <p:cNvPr id="125956" name="Rectangle 4"/>
          <p:cNvSpPr>
            <a:spLocks noGrp="1" noChangeArrowheads="1"/>
          </p:cNvSpPr>
          <p:nvPr>
            <p:ph type="ftr" sz="quarter" idx="2"/>
          </p:nvPr>
        </p:nvSpPr>
        <p:spPr bwMode="auto">
          <a:xfrm>
            <a:off x="0" y="9429750"/>
            <a:ext cx="2889250" cy="496888"/>
          </a:xfrm>
          <a:prstGeom prst="rect">
            <a:avLst/>
          </a:prstGeom>
          <a:noFill/>
          <a:ln w="28575">
            <a:noFill/>
            <a:miter lim="800000"/>
            <a:headEnd/>
            <a:tailEnd/>
          </a:ln>
          <a:effectLst/>
        </p:spPr>
        <p:txBody>
          <a:bodyPr vert="horz" wrap="none" lIns="91440" tIns="45720" rIns="91440" bIns="45720" numCol="1" anchor="b" anchorCtr="0" compatLnSpc="1">
            <a:prstTxWarp prst="textNoShape">
              <a:avLst/>
            </a:prstTxWarp>
          </a:bodyPr>
          <a:lstStyle>
            <a:lvl1pPr algn="l">
              <a:defRPr sz="1200"/>
            </a:lvl1pPr>
          </a:lstStyle>
          <a:p>
            <a:pPr>
              <a:defRPr/>
            </a:pPr>
            <a:endParaRPr lang="es-ES_tradnl"/>
          </a:p>
        </p:txBody>
      </p:sp>
      <p:sp>
        <p:nvSpPr>
          <p:cNvPr id="125957" name="Rectangle 5"/>
          <p:cNvSpPr>
            <a:spLocks noGrp="1" noChangeArrowheads="1"/>
          </p:cNvSpPr>
          <p:nvPr>
            <p:ph type="sldNum" sz="quarter" idx="3"/>
          </p:nvPr>
        </p:nvSpPr>
        <p:spPr bwMode="auto">
          <a:xfrm>
            <a:off x="3779838" y="9429750"/>
            <a:ext cx="2889250" cy="496888"/>
          </a:xfrm>
          <a:prstGeom prst="rect">
            <a:avLst/>
          </a:prstGeom>
          <a:noFill/>
          <a:ln w="2857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63E11328-1773-408F-AAE2-F412E2F74168}" type="slidenum">
              <a:rPr lang="es-ES_tradnl"/>
              <a:pPr>
                <a:defRPr/>
              </a:pPr>
              <a:t>‹Nº›</a:t>
            </a:fld>
            <a:endParaRPr lang="es-ES_tradnl"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de-DE"/>
          </a:p>
        </p:txBody>
      </p:sp>
      <p:sp>
        <p:nvSpPr>
          <p:cNvPr id="4915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7412" name="Rectangle 4"/>
          <p:cNvSpPr>
            <a:spLocks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9158"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de-DE"/>
          </a:p>
        </p:txBody>
      </p:sp>
      <p:sp>
        <p:nvSpPr>
          <p:cNvPr id="49159"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82167BC-F34C-4CA6-B88A-707F2F85B954}" type="slidenum">
              <a:rPr lang="de-DE"/>
              <a:pPr>
                <a:defRPr/>
              </a:pPr>
              <a:t>‹Nº›</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s-ES" altLang="es-ES_tradnl" smtClean="0"/>
              <a:t>Buenos días a todos, ante todo agradecerles su asistencia a esta Primera Convención BioEconomic. </a:t>
            </a:r>
            <a:endParaRPr lang="es-ES_tradnl" smtClean="0"/>
          </a:p>
        </p:txBody>
      </p:sp>
      <p:sp>
        <p:nvSpPr>
          <p:cNvPr id="18436" name="Slide Number Placeholder 3"/>
          <p:cNvSpPr>
            <a:spLocks noGrp="1"/>
          </p:cNvSpPr>
          <p:nvPr>
            <p:ph type="sldNum" sz="quarter" idx="5"/>
          </p:nvPr>
        </p:nvSpPr>
        <p:spPr>
          <a:noFill/>
        </p:spPr>
        <p:txBody>
          <a:bodyPr/>
          <a:lstStyle/>
          <a:p>
            <a:fld id="{28CCBD5A-2748-417B-A52A-40B990BB3F72}"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8457F5C-C731-4527-841E-EEAFD56FD105}" type="slidenum">
              <a:rPr lang="de-DE" altLang="es-ES_tradnl" smtClean="0"/>
              <a:pPr/>
              <a:t>10</a:t>
            </a:fld>
            <a:endParaRPr lang="de-DE" altLang="es-ES_tradnl" smtClean="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s-ES_tradnl" alt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33BD9F2-9FF0-488D-9233-DBAD1B755B23}" type="slidenum">
              <a:rPr lang="de-DE" altLang="es-ES_tradnl" smtClean="0"/>
              <a:pPr/>
              <a:t>11</a:t>
            </a:fld>
            <a:endParaRPr lang="de-DE" altLang="es-ES_tradnl" smtClean="0"/>
          </a:p>
        </p:txBody>
      </p:sp>
      <p:sp>
        <p:nvSpPr>
          <p:cNvPr id="28675" name="Rectangle 2"/>
          <p:cNvSpPr>
            <a:spLocks noChangeArrowheads="1" noTextEdit="1"/>
          </p:cNvSpPr>
          <p:nvPr>
            <p:ph type="sldImg"/>
          </p:nvPr>
        </p:nvSpPr>
        <p:spPr>
          <a:xfrm>
            <a:off x="836613" y="763588"/>
            <a:ext cx="4983162" cy="3736975"/>
          </a:xfrm>
          <a:ln/>
        </p:spPr>
      </p:sp>
      <p:sp>
        <p:nvSpPr>
          <p:cNvPr id="28676" name="Rectangle 3"/>
          <p:cNvSpPr>
            <a:spLocks noGrp="1" noChangeArrowheads="1"/>
          </p:cNvSpPr>
          <p:nvPr>
            <p:ph type="body" idx="1"/>
          </p:nvPr>
        </p:nvSpPr>
        <p:spPr>
          <a:xfrm>
            <a:off x="896938" y="4730750"/>
            <a:ext cx="4860925" cy="4422775"/>
          </a:xfrm>
          <a:noFill/>
          <a:ln/>
        </p:spPr>
        <p:txBody>
          <a:bodyPr/>
          <a:lstStyle/>
          <a:p>
            <a:endParaRPr lang="de-DE" alt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82840E7-6487-485C-B8C0-2EA1AB301571}" type="slidenum">
              <a:rPr lang="de-DE" altLang="es-ES_tradnl" smtClean="0"/>
              <a:pPr/>
              <a:t>12</a:t>
            </a:fld>
            <a:endParaRPr lang="de-DE" altLang="es-ES_tradnl" smtClean="0"/>
          </a:p>
        </p:txBody>
      </p:sp>
      <p:sp>
        <p:nvSpPr>
          <p:cNvPr id="29699" name="Rectangle 2"/>
          <p:cNvSpPr>
            <a:spLocks noChangeArrowheads="1" noTextEdit="1"/>
          </p:cNvSpPr>
          <p:nvPr>
            <p:ph type="sldImg"/>
          </p:nvPr>
        </p:nvSpPr>
        <p:spPr>
          <a:xfrm>
            <a:off x="836613" y="763588"/>
            <a:ext cx="4983162" cy="3736975"/>
          </a:xfrm>
          <a:ln/>
        </p:spPr>
      </p:sp>
      <p:sp>
        <p:nvSpPr>
          <p:cNvPr id="29700" name="Rectangle 3"/>
          <p:cNvSpPr>
            <a:spLocks noGrp="1" noChangeArrowheads="1"/>
          </p:cNvSpPr>
          <p:nvPr>
            <p:ph type="body" idx="1"/>
          </p:nvPr>
        </p:nvSpPr>
        <p:spPr>
          <a:xfrm>
            <a:off x="896938" y="4730750"/>
            <a:ext cx="4860925" cy="4422775"/>
          </a:xfrm>
          <a:noFill/>
          <a:ln/>
        </p:spPr>
        <p:txBody>
          <a:bodyPr/>
          <a:lstStyle/>
          <a:p>
            <a:endParaRPr lang="de-DE" alt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6775AE3-DA63-4086-AEFB-F989D216F318}" type="slidenum">
              <a:rPr lang="de-DE" altLang="es-ES_tradnl" smtClean="0"/>
              <a:pPr/>
              <a:t>13</a:t>
            </a:fld>
            <a:endParaRPr lang="de-DE" altLang="es-ES_tradnl" smtClean="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s-ES_tradnl" alt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5DAE3D5-D46C-41C7-8680-E15057F113F5}" type="slidenum">
              <a:rPr lang="de-DE" altLang="es-ES_tradnl" smtClean="0"/>
              <a:pPr/>
              <a:t>14</a:t>
            </a:fld>
            <a:endParaRPr lang="de-DE" altLang="es-ES_tradnl" smtClean="0"/>
          </a:p>
        </p:txBody>
      </p:sp>
      <p:sp>
        <p:nvSpPr>
          <p:cNvPr id="31747" name="Rectangle 2"/>
          <p:cNvSpPr>
            <a:spLocks noChangeArrowheads="1" noTextEdit="1"/>
          </p:cNvSpPr>
          <p:nvPr>
            <p:ph type="sldImg"/>
          </p:nvPr>
        </p:nvSpPr>
        <p:spPr>
          <a:xfrm>
            <a:off x="836613" y="763588"/>
            <a:ext cx="4983162" cy="3736975"/>
          </a:xfrm>
          <a:ln/>
        </p:spPr>
      </p:sp>
      <p:sp>
        <p:nvSpPr>
          <p:cNvPr id="31748" name="Rectangle 3"/>
          <p:cNvSpPr>
            <a:spLocks noGrp="1" noChangeArrowheads="1"/>
          </p:cNvSpPr>
          <p:nvPr>
            <p:ph type="body" idx="1"/>
          </p:nvPr>
        </p:nvSpPr>
        <p:spPr>
          <a:xfrm>
            <a:off x="896938" y="4730750"/>
            <a:ext cx="4860925" cy="4422775"/>
          </a:xfrm>
          <a:noFill/>
          <a:ln/>
        </p:spPr>
        <p:txBody>
          <a:bodyPr/>
          <a:lstStyle/>
          <a:p>
            <a:r>
              <a:rPr lang="de-DE" altLang="es-ES_tradnl" smtClean="0"/>
              <a:t>.</a:t>
            </a:r>
          </a:p>
          <a:p>
            <a:endParaRPr lang="de-DE" alt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F558116-D3A2-4747-8F2F-5F6F2E3D095E}" type="slidenum">
              <a:rPr lang="de-DE" altLang="es-ES_tradnl" smtClean="0"/>
              <a:pPr/>
              <a:t>15</a:t>
            </a:fld>
            <a:endParaRPr lang="de-DE" altLang="es-ES_tradnl" smtClean="0"/>
          </a:p>
        </p:txBody>
      </p:sp>
      <p:sp>
        <p:nvSpPr>
          <p:cNvPr id="32771" name="Rectangle 2"/>
          <p:cNvSpPr>
            <a:spLocks noChangeArrowheads="1" noTextEdit="1"/>
          </p:cNvSpPr>
          <p:nvPr>
            <p:ph type="sldImg"/>
          </p:nvPr>
        </p:nvSpPr>
        <p:spPr>
          <a:xfrm>
            <a:off x="836613" y="763588"/>
            <a:ext cx="4983162" cy="3736975"/>
          </a:xfrm>
          <a:ln/>
        </p:spPr>
      </p:sp>
      <p:sp>
        <p:nvSpPr>
          <p:cNvPr id="32772" name="Rectangle 3"/>
          <p:cNvSpPr>
            <a:spLocks noGrp="1" noChangeArrowheads="1"/>
          </p:cNvSpPr>
          <p:nvPr>
            <p:ph type="body" idx="1"/>
          </p:nvPr>
        </p:nvSpPr>
        <p:spPr>
          <a:xfrm>
            <a:off x="896938" y="4730750"/>
            <a:ext cx="4860925" cy="4422775"/>
          </a:xfrm>
          <a:noFill/>
          <a:ln/>
        </p:spPr>
        <p:txBody>
          <a:bodyPr/>
          <a:lstStyle/>
          <a:p>
            <a:r>
              <a:rPr lang="de-DE" altLang="es-ES_tradnl" smtClean="0"/>
              <a:t>.</a:t>
            </a:r>
          </a:p>
          <a:p>
            <a:endParaRPr lang="de-DE" alt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BA1B99E-6802-4855-AE8E-FA43795C3B2E}" type="slidenum">
              <a:rPr lang="de-DE" altLang="es-ES_tradnl" smtClean="0"/>
              <a:pPr/>
              <a:t>2</a:t>
            </a:fld>
            <a:endParaRPr lang="de-DE" altLang="es-ES_tradnl" smtClean="0"/>
          </a:p>
        </p:txBody>
      </p:sp>
      <p:sp>
        <p:nvSpPr>
          <p:cNvPr id="19459" name="Rectangle 2"/>
          <p:cNvSpPr>
            <a:spLocks noChangeArrowheads="1" noTextEdit="1"/>
          </p:cNvSpPr>
          <p:nvPr>
            <p:ph type="sldImg"/>
          </p:nvPr>
        </p:nvSpPr>
        <p:spPr>
          <a:xfrm>
            <a:off x="854075" y="744538"/>
            <a:ext cx="4962525" cy="3722687"/>
          </a:xfrm>
          <a:ln/>
        </p:spPr>
      </p:sp>
      <p:sp>
        <p:nvSpPr>
          <p:cNvPr id="19460" name="Rectangle 3"/>
          <p:cNvSpPr>
            <a:spLocks noGrp="1" noChangeArrowheads="1"/>
          </p:cNvSpPr>
          <p:nvPr>
            <p:ph type="body" idx="1"/>
          </p:nvPr>
        </p:nvSpPr>
        <p:spPr>
          <a:noFill/>
          <a:ln/>
        </p:spPr>
        <p:txBody>
          <a:bodyPr/>
          <a:lstStyle/>
          <a:p>
            <a:r>
              <a:rPr lang="es-ES" altLang="es-ES_tradnl" smtClean="0"/>
              <a:t>El porque de Pasado, Presente y Futuro, pues fundamentalmente porque este tipo de sistemas de calefacción se llevan instalando desde hace muchos años, se instalan en la actualidad y con los años que llevamos de crisis este año se han aumentado las instalaciones de suelo radiante en un 27% aproximadamente y a lo largo de los próximos años todavía se prevé un crecimiento de estos sistemas afianzándose como un sistema de futuro.</a:t>
            </a:r>
            <a:endParaRPr lang="es-ES_tradnl" alt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337632A-A3E4-42E3-A498-4B8C23C27F68}" type="slidenum">
              <a:rPr lang="de-DE" altLang="es-ES_tradnl" smtClean="0"/>
              <a:pPr/>
              <a:t>3</a:t>
            </a:fld>
            <a:endParaRPr lang="de-DE" altLang="es-ES_tradnl" smtClean="0"/>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altLang="es-ES_tradnl" smtClean="0"/>
              <a:t>Estos sistemas de climatización se pueden instalar en cualquier edificio o complejo donde se requiera un confort térmico.</a:t>
            </a:r>
            <a:endParaRPr lang="es-ES_tradnl" alt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DA5FF8C-AFB9-41D1-A729-DD354DA466BE}" type="slidenum">
              <a:rPr lang="de-DE" altLang="es-ES_tradnl" smtClean="0"/>
              <a:pPr/>
              <a:t>4</a:t>
            </a:fld>
            <a:endParaRPr lang="de-DE" altLang="es-ES_tradnl" smtClean="0"/>
          </a:p>
        </p:txBody>
      </p:sp>
      <p:sp>
        <p:nvSpPr>
          <p:cNvPr id="21507" name="Rectangle 2"/>
          <p:cNvSpPr>
            <a:spLocks noChangeArrowheads="1" noTextEdit="1"/>
          </p:cNvSpPr>
          <p:nvPr>
            <p:ph type="sldImg"/>
          </p:nvPr>
        </p:nvSpPr>
        <p:spPr>
          <a:xfrm>
            <a:off x="836613" y="763588"/>
            <a:ext cx="4983162" cy="3736975"/>
          </a:xfrm>
          <a:ln/>
        </p:spPr>
      </p:sp>
      <p:sp>
        <p:nvSpPr>
          <p:cNvPr id="21508" name="Rectangle 3"/>
          <p:cNvSpPr>
            <a:spLocks noGrp="1" noChangeArrowheads="1"/>
          </p:cNvSpPr>
          <p:nvPr>
            <p:ph type="body" idx="1"/>
          </p:nvPr>
        </p:nvSpPr>
        <p:spPr>
          <a:xfrm>
            <a:off x="896938" y="4730750"/>
            <a:ext cx="4860925" cy="4422775"/>
          </a:xfrm>
          <a:noFill/>
          <a:ln/>
        </p:spPr>
        <p:txBody>
          <a:bodyPr/>
          <a:lstStyle/>
          <a:p>
            <a:r>
              <a:rPr lang="es-ES" altLang="es-ES_tradnl" smtClean="0"/>
              <a:t>El crecimiento en estos sistemas esta dado fundamentalmente por sus grandes ventajas. Bajos costes de mantenimiento, confort y libertad arquitectonica entre otros.</a:t>
            </a:r>
            <a:endParaRPr lang="es-ES_tradnl" alt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E875C79-63C1-453F-8D50-6FA0F147153B}" type="slidenum">
              <a:rPr lang="de-DE" altLang="es-ES_tradnl" smtClean="0"/>
              <a:pPr/>
              <a:t>5</a:t>
            </a:fld>
            <a:endParaRPr lang="de-DE" altLang="es-ES_tradnl" smtClean="0"/>
          </a:p>
        </p:txBody>
      </p:sp>
      <p:sp>
        <p:nvSpPr>
          <p:cNvPr id="22531" name="Rectangle 2"/>
          <p:cNvSpPr>
            <a:spLocks noChangeArrowheads="1" noTextEdit="1"/>
          </p:cNvSpPr>
          <p:nvPr>
            <p:ph type="sldImg"/>
          </p:nvPr>
        </p:nvSpPr>
        <p:spPr>
          <a:xfrm>
            <a:off x="836613" y="763588"/>
            <a:ext cx="4983162" cy="3736975"/>
          </a:xfrm>
          <a:ln/>
        </p:spPr>
      </p:sp>
      <p:sp>
        <p:nvSpPr>
          <p:cNvPr id="22532" name="Rectangle 3"/>
          <p:cNvSpPr>
            <a:spLocks noGrp="1" noChangeArrowheads="1"/>
          </p:cNvSpPr>
          <p:nvPr>
            <p:ph type="body" idx="1"/>
          </p:nvPr>
        </p:nvSpPr>
        <p:spPr>
          <a:xfrm>
            <a:off x="896938" y="4730750"/>
            <a:ext cx="4860925" cy="4422775"/>
          </a:xfrm>
          <a:noFill/>
          <a:ln/>
        </p:spPr>
        <p:txBody>
          <a:bodyPr/>
          <a:lstStyle/>
          <a:p>
            <a:r>
              <a:rPr lang="de-DE" altLang="es-ES_tradnl" smtClean="0"/>
              <a:t>Bajos costes porque? Teniendo en cuenta que aproximadamente el 76% del consumo de una vivienda es en calefacción Una instalación de suelo radiante proporciona entre un 35% a un 40% de ahorro sobre este consumo. Un ahorro muy importante en el consumo general de una casa por ejemplo.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C431276-2339-4A53-8064-D1F1FC610554}" type="slidenum">
              <a:rPr lang="de-DE" altLang="es-ES_tradnl" smtClean="0"/>
              <a:pPr/>
              <a:t>6</a:t>
            </a:fld>
            <a:endParaRPr lang="de-DE" altLang="es-ES_tradnl" smtClean="0"/>
          </a:p>
        </p:txBody>
      </p:sp>
      <p:sp>
        <p:nvSpPr>
          <p:cNvPr id="23555" name="Rectangle 2"/>
          <p:cNvSpPr>
            <a:spLocks noChangeArrowheads="1" noTextEdit="1"/>
          </p:cNvSpPr>
          <p:nvPr>
            <p:ph type="sldImg"/>
          </p:nvPr>
        </p:nvSpPr>
        <p:spPr>
          <a:xfrm>
            <a:off x="836613" y="763588"/>
            <a:ext cx="4983162" cy="3736975"/>
          </a:xfrm>
          <a:ln/>
        </p:spPr>
      </p:sp>
      <p:sp>
        <p:nvSpPr>
          <p:cNvPr id="23556" name="Rectangle 3"/>
          <p:cNvSpPr>
            <a:spLocks noGrp="1" noChangeArrowheads="1"/>
          </p:cNvSpPr>
          <p:nvPr>
            <p:ph type="body" idx="1"/>
          </p:nvPr>
        </p:nvSpPr>
        <p:spPr>
          <a:xfrm>
            <a:off x="896938" y="4730750"/>
            <a:ext cx="4860925" cy="4422775"/>
          </a:xfrm>
          <a:noFill/>
          <a:ln/>
        </p:spPr>
        <p:txBody>
          <a:bodyPr/>
          <a:lstStyle/>
          <a:p>
            <a:r>
              <a:rPr lang="de-DE" altLang="es-ES_tradnl" smtClean="0"/>
              <a:t>Die Verlegung in Schneckenform bietet ein sehr günstiges Oberflächenprofil. Eine Verlegung mit der Klemmschiene ist aber nicht sinnvoll möglich, da die Klemmschiene im Rohrbogenbereich nur in Einzelstücken angebracht werden kann. Das Stückeln der Klemmschiene ist zu aufwendig.</a:t>
            </a:r>
          </a:p>
          <a:p>
            <a:endParaRPr lang="de-DE" alt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03B4BC5-20D9-43B5-A94C-314A421B8A26}" type="slidenum">
              <a:rPr lang="de-DE" altLang="es-ES_tradnl" smtClean="0"/>
              <a:pPr/>
              <a:t>7</a:t>
            </a:fld>
            <a:endParaRPr lang="de-DE" altLang="es-ES_tradnl" smtClean="0"/>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s-ES_tradnl" alt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0E73A0A-7F47-4C12-83A5-243BC1C8DC1B}" type="slidenum">
              <a:rPr lang="de-DE" altLang="es-ES_tradnl" smtClean="0"/>
              <a:pPr/>
              <a:t>8</a:t>
            </a:fld>
            <a:endParaRPr lang="de-DE" altLang="es-ES_tradnl" smtClean="0"/>
          </a:p>
        </p:txBody>
      </p:sp>
      <p:sp>
        <p:nvSpPr>
          <p:cNvPr id="25603" name="Rectangle 2"/>
          <p:cNvSpPr>
            <a:spLocks noChangeArrowheads="1" noTextEdit="1"/>
          </p:cNvSpPr>
          <p:nvPr>
            <p:ph type="sldImg"/>
          </p:nvPr>
        </p:nvSpPr>
        <p:spPr>
          <a:xfrm>
            <a:off x="836613" y="763588"/>
            <a:ext cx="4983162" cy="3736975"/>
          </a:xfrm>
          <a:ln/>
        </p:spPr>
      </p:sp>
      <p:sp>
        <p:nvSpPr>
          <p:cNvPr id="25604" name="Rectangle 3"/>
          <p:cNvSpPr>
            <a:spLocks noGrp="1" noChangeArrowheads="1"/>
          </p:cNvSpPr>
          <p:nvPr>
            <p:ph type="body" idx="1"/>
          </p:nvPr>
        </p:nvSpPr>
        <p:spPr>
          <a:xfrm>
            <a:off x="896938" y="4730750"/>
            <a:ext cx="4860925" cy="4422775"/>
          </a:xfrm>
          <a:noFill/>
          <a:ln/>
        </p:spPr>
        <p:txBody>
          <a:bodyPr/>
          <a:lstStyle/>
          <a:p>
            <a:endParaRPr lang="de-DE" alt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6B78613-EBCE-454F-9683-960D6CAA0676}" type="slidenum">
              <a:rPr lang="de-DE" altLang="es-ES_tradnl" smtClean="0"/>
              <a:pPr/>
              <a:t>9</a:t>
            </a:fld>
            <a:endParaRPr lang="de-DE" altLang="es-ES_tradnl" smtClean="0"/>
          </a:p>
        </p:txBody>
      </p:sp>
      <p:sp>
        <p:nvSpPr>
          <p:cNvPr id="26627" name="Rectangle 2"/>
          <p:cNvSpPr>
            <a:spLocks noChangeArrowheads="1" noTextEdit="1"/>
          </p:cNvSpPr>
          <p:nvPr>
            <p:ph type="sldImg"/>
          </p:nvPr>
        </p:nvSpPr>
        <p:spPr>
          <a:xfrm>
            <a:off x="836613" y="763588"/>
            <a:ext cx="4983162" cy="3736975"/>
          </a:xfrm>
          <a:ln/>
        </p:spPr>
      </p:sp>
      <p:sp>
        <p:nvSpPr>
          <p:cNvPr id="26628" name="Rectangle 3"/>
          <p:cNvSpPr>
            <a:spLocks noGrp="1" noChangeArrowheads="1"/>
          </p:cNvSpPr>
          <p:nvPr>
            <p:ph type="body" idx="1"/>
          </p:nvPr>
        </p:nvSpPr>
        <p:spPr>
          <a:xfrm>
            <a:off x="896938" y="4730750"/>
            <a:ext cx="4860925" cy="4422775"/>
          </a:xfrm>
          <a:noFill/>
          <a:ln/>
        </p:spPr>
        <p:txBody>
          <a:bodyPr/>
          <a:lstStyle/>
          <a:p>
            <a:endParaRPr lang="de-DE" alt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de-DE"/>
              <a:t>     </a:t>
            </a:r>
          </a:p>
        </p:txBody>
      </p:sp>
      <p:sp>
        <p:nvSpPr>
          <p:cNvPr id="5" name="Rectangle 6"/>
          <p:cNvSpPr>
            <a:spLocks noGrp="1" noChangeArrowheads="1"/>
          </p:cNvSpPr>
          <p:nvPr>
            <p:ph type="sldNum" sz="quarter" idx="11"/>
          </p:nvPr>
        </p:nvSpPr>
        <p:spPr>
          <a:ln/>
        </p:spPr>
        <p:txBody>
          <a:bodyPr/>
          <a:lstStyle>
            <a:lvl1pPr>
              <a:defRPr/>
            </a:lvl1pPr>
          </a:lstStyle>
          <a:p>
            <a:pPr>
              <a:defRPr/>
            </a:pPr>
            <a:fld id="{7A7408D1-65DA-4E25-B7ED-E7C34A5C1B61}" type="slidenum">
              <a:rPr lang="de-DE"/>
              <a:pPr>
                <a:defRPr/>
              </a:pPr>
              <a:t>‹Nº›</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de-DE"/>
              <a:t>     </a:t>
            </a:r>
          </a:p>
        </p:txBody>
      </p:sp>
      <p:sp>
        <p:nvSpPr>
          <p:cNvPr id="5" name="Rectangle 6"/>
          <p:cNvSpPr>
            <a:spLocks noGrp="1" noChangeArrowheads="1"/>
          </p:cNvSpPr>
          <p:nvPr>
            <p:ph type="sldNum" sz="quarter" idx="11"/>
          </p:nvPr>
        </p:nvSpPr>
        <p:spPr>
          <a:ln/>
        </p:spPr>
        <p:txBody>
          <a:bodyPr/>
          <a:lstStyle>
            <a:lvl1pPr>
              <a:defRPr/>
            </a:lvl1pPr>
          </a:lstStyle>
          <a:p>
            <a:pPr>
              <a:defRPr/>
            </a:pPr>
            <a:fld id="{B7A141C2-662E-4E5D-BB0F-44019D8AFFCD}" type="slidenum">
              <a:rPr lang="de-DE"/>
              <a:pPr>
                <a:defRPr/>
              </a:pPr>
              <a:t>‹Nº›</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19900" y="914400"/>
            <a:ext cx="2171700" cy="5334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04800" y="914400"/>
            <a:ext cx="6362700" cy="5334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de-DE"/>
              <a:t>     </a:t>
            </a:r>
          </a:p>
        </p:txBody>
      </p:sp>
      <p:sp>
        <p:nvSpPr>
          <p:cNvPr id="5" name="Rectangle 6"/>
          <p:cNvSpPr>
            <a:spLocks noGrp="1" noChangeArrowheads="1"/>
          </p:cNvSpPr>
          <p:nvPr>
            <p:ph type="sldNum" sz="quarter" idx="11"/>
          </p:nvPr>
        </p:nvSpPr>
        <p:spPr>
          <a:ln/>
        </p:spPr>
        <p:txBody>
          <a:bodyPr/>
          <a:lstStyle>
            <a:lvl1pPr>
              <a:defRPr/>
            </a:lvl1pPr>
          </a:lstStyle>
          <a:p>
            <a:pPr>
              <a:defRPr/>
            </a:pPr>
            <a:fld id="{D34797B0-38E3-45BA-A36B-AD6A5E03E74D}" type="slidenum">
              <a:rPr lang="de-DE"/>
              <a:pPr>
                <a:defRPr/>
              </a:pPr>
              <a:t>‹Nº›</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de-DE"/>
              <a:t>     </a:t>
            </a:r>
          </a:p>
        </p:txBody>
      </p:sp>
      <p:sp>
        <p:nvSpPr>
          <p:cNvPr id="5" name="Rectangle 6"/>
          <p:cNvSpPr>
            <a:spLocks noGrp="1" noChangeArrowheads="1"/>
          </p:cNvSpPr>
          <p:nvPr>
            <p:ph type="sldNum" sz="quarter" idx="11"/>
          </p:nvPr>
        </p:nvSpPr>
        <p:spPr>
          <a:ln/>
        </p:spPr>
        <p:txBody>
          <a:bodyPr/>
          <a:lstStyle>
            <a:lvl1pPr>
              <a:defRPr/>
            </a:lvl1pPr>
          </a:lstStyle>
          <a:p>
            <a:pPr>
              <a:defRPr/>
            </a:pPr>
            <a:fld id="{07ACF86C-0A26-4ACA-85D0-2050FB5CF8C6}" type="slidenum">
              <a:rPr lang="de-DE"/>
              <a:pPr>
                <a:defRPr/>
              </a:pPr>
              <a:t>‹Nº›</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     </a:t>
            </a:r>
          </a:p>
        </p:txBody>
      </p:sp>
      <p:sp>
        <p:nvSpPr>
          <p:cNvPr id="5" name="Rectangle 6"/>
          <p:cNvSpPr>
            <a:spLocks noGrp="1" noChangeArrowheads="1"/>
          </p:cNvSpPr>
          <p:nvPr>
            <p:ph type="sldNum" sz="quarter" idx="11"/>
          </p:nvPr>
        </p:nvSpPr>
        <p:spPr>
          <a:ln/>
        </p:spPr>
        <p:txBody>
          <a:bodyPr/>
          <a:lstStyle>
            <a:lvl1pPr>
              <a:defRPr/>
            </a:lvl1pPr>
          </a:lstStyle>
          <a:p>
            <a:pPr>
              <a:defRPr/>
            </a:pPr>
            <a:fld id="{077F0F6E-D510-42CE-B572-ABF1677DED69}" type="slidenum">
              <a:rPr lang="de-DE"/>
              <a:pPr>
                <a:defRPr/>
              </a:pPr>
              <a:t>‹Nº›</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048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244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0"/>
          </p:nvPr>
        </p:nvSpPr>
        <p:spPr>
          <a:ln/>
        </p:spPr>
        <p:txBody>
          <a:bodyPr/>
          <a:lstStyle>
            <a:lvl1pPr>
              <a:defRPr/>
            </a:lvl1pPr>
          </a:lstStyle>
          <a:p>
            <a:pPr>
              <a:defRPr/>
            </a:pPr>
            <a:r>
              <a:rPr lang="de-DE"/>
              <a:t>     </a:t>
            </a:r>
          </a:p>
        </p:txBody>
      </p:sp>
      <p:sp>
        <p:nvSpPr>
          <p:cNvPr id="6" name="Rectangle 6"/>
          <p:cNvSpPr>
            <a:spLocks noGrp="1" noChangeArrowheads="1"/>
          </p:cNvSpPr>
          <p:nvPr>
            <p:ph type="sldNum" sz="quarter" idx="11"/>
          </p:nvPr>
        </p:nvSpPr>
        <p:spPr>
          <a:ln/>
        </p:spPr>
        <p:txBody>
          <a:bodyPr/>
          <a:lstStyle>
            <a:lvl1pPr>
              <a:defRPr/>
            </a:lvl1pPr>
          </a:lstStyle>
          <a:p>
            <a:pPr>
              <a:defRPr/>
            </a:pPr>
            <a:fld id="{7C1D22F0-0119-4BF5-A6A4-EA475E51BDB7}" type="slidenum">
              <a:rPr lang="de-DE"/>
              <a:pPr>
                <a:defRPr/>
              </a:pPr>
              <a:t>‹Nº›</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5"/>
          <p:cNvSpPr>
            <a:spLocks noGrp="1" noChangeArrowheads="1"/>
          </p:cNvSpPr>
          <p:nvPr>
            <p:ph type="ftr" sz="quarter" idx="10"/>
          </p:nvPr>
        </p:nvSpPr>
        <p:spPr>
          <a:ln/>
        </p:spPr>
        <p:txBody>
          <a:bodyPr/>
          <a:lstStyle>
            <a:lvl1pPr>
              <a:defRPr/>
            </a:lvl1pPr>
          </a:lstStyle>
          <a:p>
            <a:pPr>
              <a:defRPr/>
            </a:pPr>
            <a:r>
              <a:rPr lang="de-DE"/>
              <a:t>     </a:t>
            </a:r>
          </a:p>
        </p:txBody>
      </p:sp>
      <p:sp>
        <p:nvSpPr>
          <p:cNvPr id="8" name="Rectangle 6"/>
          <p:cNvSpPr>
            <a:spLocks noGrp="1" noChangeArrowheads="1"/>
          </p:cNvSpPr>
          <p:nvPr>
            <p:ph type="sldNum" sz="quarter" idx="11"/>
          </p:nvPr>
        </p:nvSpPr>
        <p:spPr>
          <a:ln/>
        </p:spPr>
        <p:txBody>
          <a:bodyPr/>
          <a:lstStyle>
            <a:lvl1pPr>
              <a:defRPr/>
            </a:lvl1pPr>
          </a:lstStyle>
          <a:p>
            <a:pPr>
              <a:defRPr/>
            </a:pPr>
            <a:fld id="{0450E4A2-F285-4BDA-B6DB-04C8258E78AB}" type="slidenum">
              <a:rPr lang="de-DE"/>
              <a:pPr>
                <a:defRPr/>
              </a:pPr>
              <a:t>‹Nº›</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5"/>
          <p:cNvSpPr>
            <a:spLocks noGrp="1" noChangeArrowheads="1"/>
          </p:cNvSpPr>
          <p:nvPr>
            <p:ph type="ftr" sz="quarter" idx="10"/>
          </p:nvPr>
        </p:nvSpPr>
        <p:spPr>
          <a:ln/>
        </p:spPr>
        <p:txBody>
          <a:bodyPr/>
          <a:lstStyle>
            <a:lvl1pPr>
              <a:defRPr/>
            </a:lvl1pPr>
          </a:lstStyle>
          <a:p>
            <a:pPr>
              <a:defRPr/>
            </a:pPr>
            <a:r>
              <a:rPr lang="de-DE"/>
              <a:t>     </a:t>
            </a:r>
          </a:p>
        </p:txBody>
      </p:sp>
      <p:sp>
        <p:nvSpPr>
          <p:cNvPr id="4" name="Rectangle 6"/>
          <p:cNvSpPr>
            <a:spLocks noGrp="1" noChangeArrowheads="1"/>
          </p:cNvSpPr>
          <p:nvPr>
            <p:ph type="sldNum" sz="quarter" idx="11"/>
          </p:nvPr>
        </p:nvSpPr>
        <p:spPr>
          <a:ln/>
        </p:spPr>
        <p:txBody>
          <a:bodyPr/>
          <a:lstStyle>
            <a:lvl1pPr>
              <a:defRPr/>
            </a:lvl1pPr>
          </a:lstStyle>
          <a:p>
            <a:pPr>
              <a:defRPr/>
            </a:pPr>
            <a:fld id="{1430F197-291A-43E4-9A2D-5E9D9C95CF41}" type="slidenum">
              <a:rPr lang="de-DE"/>
              <a:pPr>
                <a:defRPr/>
              </a:pPr>
              <a:t>‹Nº›</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     </a:t>
            </a:r>
          </a:p>
        </p:txBody>
      </p:sp>
      <p:sp>
        <p:nvSpPr>
          <p:cNvPr id="3" name="Rectangle 6"/>
          <p:cNvSpPr>
            <a:spLocks noGrp="1" noChangeArrowheads="1"/>
          </p:cNvSpPr>
          <p:nvPr>
            <p:ph type="sldNum" sz="quarter" idx="11"/>
          </p:nvPr>
        </p:nvSpPr>
        <p:spPr>
          <a:ln/>
        </p:spPr>
        <p:txBody>
          <a:bodyPr/>
          <a:lstStyle>
            <a:lvl1pPr>
              <a:defRPr/>
            </a:lvl1pPr>
          </a:lstStyle>
          <a:p>
            <a:pPr>
              <a:defRPr/>
            </a:pPr>
            <a:fld id="{D9F3E69B-CD18-48F3-9147-1FC9A73FD638}" type="slidenum">
              <a:rPr lang="de-DE"/>
              <a:pPr>
                <a:defRPr/>
              </a:pPr>
              <a:t>‹Nº›</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     </a:t>
            </a:r>
          </a:p>
        </p:txBody>
      </p:sp>
      <p:sp>
        <p:nvSpPr>
          <p:cNvPr id="6" name="Rectangle 6"/>
          <p:cNvSpPr>
            <a:spLocks noGrp="1" noChangeArrowheads="1"/>
          </p:cNvSpPr>
          <p:nvPr>
            <p:ph type="sldNum" sz="quarter" idx="11"/>
          </p:nvPr>
        </p:nvSpPr>
        <p:spPr>
          <a:ln/>
        </p:spPr>
        <p:txBody>
          <a:bodyPr/>
          <a:lstStyle>
            <a:lvl1pPr>
              <a:defRPr/>
            </a:lvl1pPr>
          </a:lstStyle>
          <a:p>
            <a:pPr>
              <a:defRPr/>
            </a:pPr>
            <a:fld id="{0E2D1F8D-E9C2-40DA-9858-D1F1CB67724A}" type="slidenum">
              <a:rPr lang="de-DE"/>
              <a:pPr>
                <a:defRPr/>
              </a:pPr>
              <a:t>‹Nº›</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     </a:t>
            </a:r>
          </a:p>
        </p:txBody>
      </p:sp>
      <p:sp>
        <p:nvSpPr>
          <p:cNvPr id="6" name="Rectangle 6"/>
          <p:cNvSpPr>
            <a:spLocks noGrp="1" noChangeArrowheads="1"/>
          </p:cNvSpPr>
          <p:nvPr>
            <p:ph type="sldNum" sz="quarter" idx="11"/>
          </p:nvPr>
        </p:nvSpPr>
        <p:spPr>
          <a:ln/>
        </p:spPr>
        <p:txBody>
          <a:bodyPr/>
          <a:lstStyle>
            <a:lvl1pPr>
              <a:defRPr/>
            </a:lvl1pPr>
          </a:lstStyle>
          <a:p>
            <a:pPr>
              <a:defRPr/>
            </a:pPr>
            <a:fld id="{8EF80B83-809E-42D1-A88C-8DB76DA63689}" type="slidenum">
              <a:rPr lang="de-DE"/>
              <a:pPr>
                <a:defRPr/>
              </a:pPr>
              <a:t>‹Nº›</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026" name="Picture 2" descr="ppt-screen-haustechnik_esp"/>
          <p:cNvPicPr>
            <a:picLocks noChangeAspect="1" noChangeArrowheads="1"/>
          </p:cNvPicPr>
          <p:nvPr/>
        </p:nvPicPr>
        <p:blipFill>
          <a:blip r:embed="rId13"/>
          <a:srcRect/>
          <a:stretch>
            <a:fillRect/>
          </a:stretch>
        </p:blipFill>
        <p:spPr bwMode="auto">
          <a:xfrm>
            <a:off x="0" y="-1588"/>
            <a:ext cx="9144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304800" y="9144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es-ES_tradnl" smtClean="0"/>
              <a:t>Überschrift</a:t>
            </a:r>
          </a:p>
        </p:txBody>
      </p:sp>
      <p:sp>
        <p:nvSpPr>
          <p:cNvPr id="1028" name="Rectangle 4"/>
          <p:cNvSpPr>
            <a:spLocks noGrp="1" noChangeArrowheads="1"/>
          </p:cNvSpPr>
          <p:nvPr>
            <p:ph type="body" idx="1"/>
          </p:nvPr>
        </p:nvSpPr>
        <p:spPr bwMode="auto">
          <a:xfrm>
            <a:off x="304800" y="1676400"/>
            <a:ext cx="8686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es-ES_tradnl" smtClean="0"/>
              <a:t>Fließtext</a:t>
            </a:r>
          </a:p>
          <a:p>
            <a:pPr lvl="1"/>
            <a:r>
              <a:rPr lang="de-DE" altLang="es-ES_tradnl" smtClean="0"/>
              <a:t>Aufzählung I</a:t>
            </a:r>
          </a:p>
          <a:p>
            <a:pPr lvl="2"/>
            <a:r>
              <a:rPr lang="de-DE" altLang="es-ES_tradnl" smtClean="0"/>
              <a:t>Aufzählung II</a:t>
            </a:r>
          </a:p>
          <a:p>
            <a:pPr lvl="3"/>
            <a:r>
              <a:rPr lang="de-DE" altLang="es-ES_tradnl" smtClean="0"/>
              <a:t>Aufzählung III</a:t>
            </a:r>
          </a:p>
          <a:p>
            <a:pPr lvl="4"/>
            <a:r>
              <a:rPr lang="de-DE" altLang="es-ES_tradnl" smtClean="0"/>
              <a:t>Aufzählung VI</a:t>
            </a:r>
          </a:p>
        </p:txBody>
      </p:sp>
      <p:sp>
        <p:nvSpPr>
          <p:cNvPr id="345093" name="Rectangle 5"/>
          <p:cNvSpPr>
            <a:spLocks noGrp="1" noChangeArrowheads="1"/>
          </p:cNvSpPr>
          <p:nvPr>
            <p:ph type="ftr" sz="quarter" idx="3"/>
          </p:nvPr>
        </p:nvSpPr>
        <p:spPr bwMode="auto">
          <a:xfrm>
            <a:off x="304800" y="6553200"/>
            <a:ext cx="800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pPr>
              <a:defRPr/>
            </a:pPr>
            <a:r>
              <a:rPr lang="de-DE"/>
              <a:t>     </a:t>
            </a:r>
          </a:p>
        </p:txBody>
      </p:sp>
      <p:sp>
        <p:nvSpPr>
          <p:cNvPr id="345094" name="Rectangle 6"/>
          <p:cNvSpPr>
            <a:spLocks noGrp="1" noChangeArrowheads="1"/>
          </p:cNvSpPr>
          <p:nvPr>
            <p:ph type="sldNum" sz="quarter" idx="4"/>
          </p:nvPr>
        </p:nvSpPr>
        <p:spPr bwMode="auto">
          <a:xfrm>
            <a:off x="8382000" y="6553200"/>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1D81C99-0D8C-4116-9667-E3DA7CCDB1D9}" type="slidenum">
              <a:rPr lang="de-DE"/>
              <a:pPr>
                <a:defRPr/>
              </a:pPr>
              <a:t>‹Nº›</a:t>
            </a:fld>
            <a:endParaRPr lang="de-DE"/>
          </a:p>
        </p:txBody>
      </p:sp>
      <p:sp>
        <p:nvSpPr>
          <p:cNvPr id="1031" name="Text Box 7"/>
          <p:cNvSpPr txBox="1">
            <a:spLocks noChangeArrowheads="1"/>
          </p:cNvSpPr>
          <p:nvPr/>
        </p:nvSpPr>
        <p:spPr bwMode="auto">
          <a:xfrm>
            <a:off x="2438400" y="228600"/>
            <a:ext cx="4267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l">
              <a:spcBef>
                <a:spcPct val="50000"/>
              </a:spcBef>
              <a:defRPr/>
            </a:pPr>
            <a:r>
              <a:rPr lang="de-DE" altLang="es-ES_tradnl" sz="1200" smtClean="0">
                <a:solidFill>
                  <a:schemeClr val="accent1"/>
                </a:solidFill>
                <a:latin typeface="Verdana" pitchFamily="34" charset="0"/>
              </a:rPr>
              <a:t>TÉCNICA PARA INSTALACIONES DOMÉSTICAS</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eaLnBrk="0" fontAlgn="base" hangingPunct="0">
        <a:spcBef>
          <a:spcPct val="0"/>
        </a:spcBef>
        <a:spcAft>
          <a:spcPct val="0"/>
        </a:spcAft>
        <a:defRPr sz="3200">
          <a:solidFill>
            <a:srgbClr val="888888"/>
          </a:solidFill>
          <a:latin typeface="+mj-lt"/>
          <a:ea typeface="+mj-ea"/>
          <a:cs typeface="+mj-cs"/>
        </a:defRPr>
      </a:lvl1pPr>
      <a:lvl2pPr algn="l" rtl="0" eaLnBrk="0" fontAlgn="base" hangingPunct="0">
        <a:spcBef>
          <a:spcPct val="0"/>
        </a:spcBef>
        <a:spcAft>
          <a:spcPct val="0"/>
        </a:spcAft>
        <a:defRPr sz="3200">
          <a:solidFill>
            <a:srgbClr val="888888"/>
          </a:solidFill>
          <a:latin typeface="Arial" charset="0"/>
        </a:defRPr>
      </a:lvl2pPr>
      <a:lvl3pPr algn="l" rtl="0" eaLnBrk="0" fontAlgn="base" hangingPunct="0">
        <a:spcBef>
          <a:spcPct val="0"/>
        </a:spcBef>
        <a:spcAft>
          <a:spcPct val="0"/>
        </a:spcAft>
        <a:defRPr sz="3200">
          <a:solidFill>
            <a:srgbClr val="888888"/>
          </a:solidFill>
          <a:latin typeface="Arial" charset="0"/>
        </a:defRPr>
      </a:lvl3pPr>
      <a:lvl4pPr algn="l" rtl="0" eaLnBrk="0" fontAlgn="base" hangingPunct="0">
        <a:spcBef>
          <a:spcPct val="0"/>
        </a:spcBef>
        <a:spcAft>
          <a:spcPct val="0"/>
        </a:spcAft>
        <a:defRPr sz="3200">
          <a:solidFill>
            <a:srgbClr val="888888"/>
          </a:solidFill>
          <a:latin typeface="Arial" charset="0"/>
        </a:defRPr>
      </a:lvl4pPr>
      <a:lvl5pPr algn="l" rtl="0" eaLnBrk="0" fontAlgn="base" hangingPunct="0">
        <a:spcBef>
          <a:spcPct val="0"/>
        </a:spcBef>
        <a:spcAft>
          <a:spcPct val="0"/>
        </a:spcAft>
        <a:defRPr sz="3200">
          <a:solidFill>
            <a:srgbClr val="888888"/>
          </a:solidFill>
          <a:latin typeface="Arial" charset="0"/>
        </a:defRPr>
      </a:lvl5pPr>
      <a:lvl6pPr marL="457200" algn="l" rtl="0" fontAlgn="base">
        <a:spcBef>
          <a:spcPct val="0"/>
        </a:spcBef>
        <a:spcAft>
          <a:spcPct val="0"/>
        </a:spcAft>
        <a:defRPr sz="3200">
          <a:solidFill>
            <a:srgbClr val="888888"/>
          </a:solidFill>
          <a:latin typeface="Arial" charset="0"/>
        </a:defRPr>
      </a:lvl6pPr>
      <a:lvl7pPr marL="914400" algn="l" rtl="0" fontAlgn="base">
        <a:spcBef>
          <a:spcPct val="0"/>
        </a:spcBef>
        <a:spcAft>
          <a:spcPct val="0"/>
        </a:spcAft>
        <a:defRPr sz="3200">
          <a:solidFill>
            <a:srgbClr val="888888"/>
          </a:solidFill>
          <a:latin typeface="Arial" charset="0"/>
        </a:defRPr>
      </a:lvl7pPr>
      <a:lvl8pPr marL="1371600" algn="l" rtl="0" fontAlgn="base">
        <a:spcBef>
          <a:spcPct val="0"/>
        </a:spcBef>
        <a:spcAft>
          <a:spcPct val="0"/>
        </a:spcAft>
        <a:defRPr sz="3200">
          <a:solidFill>
            <a:srgbClr val="888888"/>
          </a:solidFill>
          <a:latin typeface="Arial" charset="0"/>
        </a:defRPr>
      </a:lvl8pPr>
      <a:lvl9pPr marL="1828800" algn="l" rtl="0" fontAlgn="base">
        <a:spcBef>
          <a:spcPct val="0"/>
        </a:spcBef>
        <a:spcAft>
          <a:spcPct val="0"/>
        </a:spcAft>
        <a:defRPr sz="3200">
          <a:solidFill>
            <a:srgbClr val="888888"/>
          </a:solidFill>
          <a:latin typeface="Arial"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379413" indent="-188913" algn="l" rtl="0" eaLnBrk="0" fontAlgn="base" hangingPunct="0">
        <a:spcBef>
          <a:spcPct val="20000"/>
        </a:spcBef>
        <a:spcAft>
          <a:spcPct val="0"/>
        </a:spcAft>
        <a:buClr>
          <a:schemeClr val="accent1"/>
        </a:buClr>
        <a:buFont typeface="Wingdings" pitchFamily="2" charset="2"/>
        <a:buChar char="§"/>
        <a:defRPr>
          <a:solidFill>
            <a:schemeClr val="tx1"/>
          </a:solidFill>
          <a:latin typeface="+mn-lt"/>
        </a:defRPr>
      </a:lvl2pPr>
      <a:lvl3pPr marL="760413" indent="-190500" algn="l" rtl="0" eaLnBrk="0" fontAlgn="base" hangingPunct="0">
        <a:spcBef>
          <a:spcPct val="20000"/>
        </a:spcBef>
        <a:spcAft>
          <a:spcPct val="0"/>
        </a:spcAft>
        <a:buClr>
          <a:srgbClr val="888888"/>
        </a:buClr>
        <a:buFont typeface="Wingdings" pitchFamily="2" charset="2"/>
        <a:buChar char="§"/>
        <a:defRPr>
          <a:solidFill>
            <a:schemeClr val="tx1"/>
          </a:solidFill>
          <a:latin typeface="+mn-lt"/>
        </a:defRPr>
      </a:lvl3pPr>
      <a:lvl4pPr marL="1141413" indent="-190500" algn="l" rtl="0" eaLnBrk="0" fontAlgn="base" hangingPunct="0">
        <a:spcBef>
          <a:spcPct val="20000"/>
        </a:spcBef>
        <a:spcAft>
          <a:spcPct val="0"/>
        </a:spcAft>
        <a:buChar char="-"/>
        <a:defRPr>
          <a:solidFill>
            <a:schemeClr val="tx1"/>
          </a:solidFill>
          <a:latin typeface="+mn-lt"/>
        </a:defRPr>
      </a:lvl4pPr>
      <a:lvl5pPr marL="1525588" indent="-193675" algn="l" rtl="0" eaLnBrk="0" fontAlgn="base" hangingPunct="0">
        <a:spcBef>
          <a:spcPct val="20000"/>
        </a:spcBef>
        <a:spcAft>
          <a:spcPct val="0"/>
        </a:spcAft>
        <a:buClr>
          <a:srgbClr val="888888"/>
        </a:buClr>
        <a:buChar char="-"/>
        <a:defRPr>
          <a:solidFill>
            <a:schemeClr val="tx1"/>
          </a:solidFill>
          <a:latin typeface="+mn-lt"/>
        </a:defRPr>
      </a:lvl5pPr>
      <a:lvl6pPr marL="1982788" indent="-193675" algn="l" rtl="0" fontAlgn="base">
        <a:spcBef>
          <a:spcPct val="20000"/>
        </a:spcBef>
        <a:spcAft>
          <a:spcPct val="0"/>
        </a:spcAft>
        <a:buClr>
          <a:srgbClr val="888888"/>
        </a:buClr>
        <a:buChar char="-"/>
        <a:defRPr>
          <a:solidFill>
            <a:schemeClr val="tx1"/>
          </a:solidFill>
          <a:latin typeface="+mn-lt"/>
        </a:defRPr>
      </a:lvl6pPr>
      <a:lvl7pPr marL="2439988" indent="-193675" algn="l" rtl="0" fontAlgn="base">
        <a:spcBef>
          <a:spcPct val="20000"/>
        </a:spcBef>
        <a:spcAft>
          <a:spcPct val="0"/>
        </a:spcAft>
        <a:buClr>
          <a:srgbClr val="888888"/>
        </a:buClr>
        <a:buChar char="-"/>
        <a:defRPr>
          <a:solidFill>
            <a:schemeClr val="tx1"/>
          </a:solidFill>
          <a:latin typeface="+mn-lt"/>
        </a:defRPr>
      </a:lvl7pPr>
      <a:lvl8pPr marL="2897188" indent="-193675" algn="l" rtl="0" fontAlgn="base">
        <a:spcBef>
          <a:spcPct val="20000"/>
        </a:spcBef>
        <a:spcAft>
          <a:spcPct val="0"/>
        </a:spcAft>
        <a:buClr>
          <a:srgbClr val="888888"/>
        </a:buClr>
        <a:buChar char="-"/>
        <a:defRPr>
          <a:solidFill>
            <a:schemeClr val="tx1"/>
          </a:solidFill>
          <a:latin typeface="+mn-lt"/>
        </a:defRPr>
      </a:lvl8pPr>
      <a:lvl9pPr marL="3354388" indent="-193675" algn="l" rtl="0" fontAlgn="base">
        <a:spcBef>
          <a:spcPct val="20000"/>
        </a:spcBef>
        <a:spcAft>
          <a:spcPct val="0"/>
        </a:spcAft>
        <a:buClr>
          <a:srgbClr val="888888"/>
        </a:buClr>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Gr_fico_de_Microsoft_Office_Excel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CARTEL I Conferencia_Bio_LEED_baixa.jpg"/>
          <p:cNvPicPr>
            <a:picLocks noChangeAspect="1"/>
          </p:cNvPicPr>
          <p:nvPr/>
        </p:nvPicPr>
        <p:blipFill>
          <a:blip r:embed="rId3"/>
          <a:srcRect/>
          <a:stretch>
            <a:fillRect/>
          </a:stretch>
        </p:blipFill>
        <p:spPr bwMode="auto">
          <a:xfrm>
            <a:off x="4429125" y="620713"/>
            <a:ext cx="4327525" cy="5795962"/>
          </a:xfrm>
          <a:prstGeom prst="rect">
            <a:avLst/>
          </a:prstGeom>
          <a:noFill/>
          <a:ln w="9525">
            <a:noFill/>
            <a:miter lim="800000"/>
            <a:headEnd/>
            <a:tailEnd/>
          </a:ln>
        </p:spPr>
      </p:pic>
      <p:pic>
        <p:nvPicPr>
          <p:cNvPr id="2051" name="Picture 2" descr="D:\FRANKISCHE\LOGOTIPOS\FRANKISCHE IBERICA S.L\LOGOs FRÄNKISCHE IB\Logos para imprimir\En color\f-logo-z-000047-01-4c.tif"/>
          <p:cNvPicPr>
            <a:picLocks noChangeAspect="1" noChangeArrowheads="1"/>
          </p:cNvPicPr>
          <p:nvPr/>
        </p:nvPicPr>
        <p:blipFill>
          <a:blip r:embed="rId4"/>
          <a:srcRect/>
          <a:stretch>
            <a:fillRect/>
          </a:stretch>
        </p:blipFill>
        <p:spPr bwMode="auto">
          <a:xfrm>
            <a:off x="98425" y="836613"/>
            <a:ext cx="4257675" cy="1152525"/>
          </a:xfrm>
          <a:prstGeom prst="rect">
            <a:avLst/>
          </a:prstGeom>
          <a:noFill/>
          <a:ln w="9525">
            <a:noFill/>
            <a:miter lim="800000"/>
            <a:headEnd/>
            <a:tailEnd/>
          </a:ln>
        </p:spPr>
      </p:pic>
      <p:pic>
        <p:nvPicPr>
          <p:cNvPr id="2052" name="Picture 7" descr="imagesCAZ4049I"/>
          <p:cNvPicPr>
            <a:picLocks noChangeAspect="1" noChangeArrowheads="1"/>
          </p:cNvPicPr>
          <p:nvPr/>
        </p:nvPicPr>
        <p:blipFill>
          <a:blip r:embed="rId5"/>
          <a:srcRect/>
          <a:stretch>
            <a:fillRect/>
          </a:stretch>
        </p:blipFill>
        <p:spPr bwMode="auto">
          <a:xfrm>
            <a:off x="384175" y="2852738"/>
            <a:ext cx="3686175" cy="2160587"/>
          </a:xfrm>
          <a:prstGeom prst="rect">
            <a:avLst/>
          </a:prstGeom>
          <a:noFill/>
          <a:ln w="9525">
            <a:noFill/>
            <a:miter lim="800000"/>
            <a:headEnd/>
            <a:tailEnd/>
          </a:ln>
        </p:spPr>
      </p:pic>
      <p:sp>
        <p:nvSpPr>
          <p:cNvPr id="2053" name="TextBox 1"/>
          <p:cNvSpPr txBox="1">
            <a:spLocks noChangeArrowheads="1"/>
          </p:cNvSpPr>
          <p:nvPr/>
        </p:nvSpPr>
        <p:spPr bwMode="auto">
          <a:xfrm>
            <a:off x="177800" y="5584825"/>
            <a:ext cx="4178300" cy="831850"/>
          </a:xfrm>
          <a:prstGeom prst="rect">
            <a:avLst/>
          </a:prstGeom>
          <a:noFill/>
          <a:ln w="9525">
            <a:noFill/>
            <a:miter lim="800000"/>
            <a:headEnd/>
            <a:tailEnd/>
          </a:ln>
        </p:spPr>
        <p:txBody>
          <a:bodyPr>
            <a:spAutoFit/>
          </a:bodyPr>
          <a:lstStyle/>
          <a:p>
            <a:r>
              <a:rPr lang="es-ES" sz="2800" b="1"/>
              <a:t>Profitherm</a:t>
            </a:r>
            <a:r>
              <a:rPr lang="es-ES" sz="2800" b="1" baseline="30000"/>
              <a:t>®</a:t>
            </a:r>
            <a:r>
              <a:rPr lang="es-ES" sz="2800" b="1"/>
              <a:t> floor </a:t>
            </a:r>
            <a:r>
              <a:rPr lang="es-ES" sz="2000" b="1"/>
              <a:t>Especialistas en confort térmico</a:t>
            </a:r>
            <a:endParaRPr lang="es-ES_tradnl" sz="20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1 Marcador de pie de página"/>
          <p:cNvSpPr>
            <a:spLocks noGrp="1"/>
          </p:cNvSpPr>
          <p:nvPr>
            <p:ph type="ftr" sz="quarter" idx="10"/>
          </p:nvPr>
        </p:nvSpPr>
        <p:spPr>
          <a:noFill/>
        </p:spPr>
        <p:txBody>
          <a:bodyPr/>
          <a:lstStyle/>
          <a:p>
            <a:r>
              <a:rPr lang="de-DE" altLang="es-ES_tradnl" smtClean="0"/>
              <a:t>     </a:t>
            </a:r>
          </a:p>
        </p:txBody>
      </p:sp>
      <p:sp>
        <p:nvSpPr>
          <p:cNvPr id="222210" name="Text Box 2"/>
          <p:cNvSpPr txBox="1">
            <a:spLocks noChangeArrowheads="1"/>
          </p:cNvSpPr>
          <p:nvPr/>
        </p:nvSpPr>
        <p:spPr bwMode="auto">
          <a:xfrm>
            <a:off x="684213" y="836613"/>
            <a:ext cx="799306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spcBef>
                <a:spcPct val="50000"/>
              </a:spcBef>
              <a:defRPr/>
            </a:pPr>
            <a:r>
              <a:rPr lang="en-US" altLang="es-ES_tradnl" sz="2400" b="1" dirty="0" smtClean="0">
                <a:latin typeface="+mj-lt"/>
              </a:rPr>
              <a:t>LIBERTAD ARQUITECTONICA</a:t>
            </a:r>
          </a:p>
        </p:txBody>
      </p:sp>
      <p:pic>
        <p:nvPicPr>
          <p:cNvPr id="11285" name="Picture 21"/>
          <p:cNvPicPr>
            <a:picLocks noChangeAspect="1" noChangeArrowheads="1"/>
          </p:cNvPicPr>
          <p:nvPr/>
        </p:nvPicPr>
        <p:blipFill>
          <a:blip r:embed="rId3"/>
          <a:srcRect/>
          <a:stretch>
            <a:fillRect/>
          </a:stretch>
        </p:blipFill>
        <p:spPr bwMode="auto">
          <a:xfrm>
            <a:off x="1116013" y="1844675"/>
            <a:ext cx="7035800" cy="4608513"/>
          </a:xfrm>
          <a:prstGeom prst="rect">
            <a:avLst/>
          </a:prstGeom>
          <a:noFill/>
          <a:ln w="28575">
            <a:noFill/>
            <a:miter lim="800000"/>
            <a:headEnd/>
            <a:tailEnd/>
          </a:ln>
          <a:effectLst/>
        </p:spPr>
      </p:pic>
      <p:cxnSp>
        <p:nvCxnSpPr>
          <p:cNvPr id="3" name="Straight Arrow Connector 2"/>
          <p:cNvCxnSpPr>
            <a:cxnSpLocks noChangeShapeType="1"/>
          </p:cNvCxnSpPr>
          <p:nvPr/>
        </p:nvCxnSpPr>
        <p:spPr bwMode="auto">
          <a:xfrm flipV="1">
            <a:off x="1116013" y="4292600"/>
            <a:ext cx="1152525" cy="360363"/>
          </a:xfrm>
          <a:prstGeom prst="straightConnector1">
            <a:avLst/>
          </a:prstGeom>
          <a:noFill/>
          <a:ln w="28575" algn="ctr">
            <a:solidFill>
              <a:srgbClr val="00B050"/>
            </a:solidFill>
            <a:round/>
            <a:headEnd/>
            <a:tailEnd type="arrow" w="med" len="med"/>
          </a:ln>
        </p:spPr>
      </p:cxnSp>
      <p:sp>
        <p:nvSpPr>
          <p:cNvPr id="4" name="TextBox 3"/>
          <p:cNvSpPr txBox="1">
            <a:spLocks noChangeArrowheads="1"/>
          </p:cNvSpPr>
          <p:nvPr/>
        </p:nvSpPr>
        <p:spPr bwMode="auto">
          <a:xfrm>
            <a:off x="-9525" y="4648200"/>
            <a:ext cx="2376488" cy="585788"/>
          </a:xfrm>
          <a:prstGeom prst="rect">
            <a:avLst/>
          </a:prstGeom>
          <a:noFill/>
          <a:ln w="9525">
            <a:noFill/>
            <a:miter lim="800000"/>
            <a:headEnd/>
            <a:tailEnd/>
          </a:ln>
        </p:spPr>
        <p:txBody>
          <a:bodyPr>
            <a:spAutoFit/>
          </a:bodyPr>
          <a:lstStyle/>
          <a:p>
            <a:r>
              <a:rPr lang="es-ES" sz="1600"/>
              <a:t>Todas las instalaciones van por el suelo</a:t>
            </a:r>
            <a:endParaRPr lang="es-ES_tradnl" sz="1600"/>
          </a:p>
        </p:txBody>
      </p:sp>
      <p:cxnSp>
        <p:nvCxnSpPr>
          <p:cNvPr id="6" name="Straight Arrow Connector 5"/>
          <p:cNvCxnSpPr>
            <a:cxnSpLocks noChangeShapeType="1"/>
          </p:cNvCxnSpPr>
          <p:nvPr/>
        </p:nvCxnSpPr>
        <p:spPr bwMode="auto">
          <a:xfrm>
            <a:off x="1547813" y="2997200"/>
            <a:ext cx="720725" cy="647700"/>
          </a:xfrm>
          <a:prstGeom prst="straightConnector1">
            <a:avLst/>
          </a:prstGeom>
          <a:noFill/>
          <a:ln w="28575" algn="ctr">
            <a:solidFill>
              <a:srgbClr val="00B050"/>
            </a:solidFill>
            <a:round/>
            <a:headEnd/>
            <a:tailEnd type="arrow" w="med" len="med"/>
          </a:ln>
        </p:spPr>
      </p:cxnSp>
      <p:sp>
        <p:nvSpPr>
          <p:cNvPr id="7" name="TextBox 6"/>
          <p:cNvSpPr txBox="1">
            <a:spLocks noChangeArrowheads="1"/>
          </p:cNvSpPr>
          <p:nvPr/>
        </p:nvSpPr>
        <p:spPr bwMode="auto">
          <a:xfrm>
            <a:off x="207963" y="2211388"/>
            <a:ext cx="1368425" cy="1570037"/>
          </a:xfrm>
          <a:prstGeom prst="rect">
            <a:avLst/>
          </a:prstGeom>
          <a:noFill/>
          <a:ln w="9525">
            <a:noFill/>
            <a:miter lim="800000"/>
            <a:headEnd/>
            <a:tailEnd/>
          </a:ln>
        </p:spPr>
        <p:txBody>
          <a:bodyPr>
            <a:spAutoFit/>
          </a:bodyPr>
          <a:lstStyle/>
          <a:p>
            <a:r>
              <a:rPr lang="es-ES" sz="1600"/>
              <a:t>No hay radiadores debajo de las ventanas ni detrás de puertas</a:t>
            </a:r>
            <a:endParaRPr lang="es-ES_tradnl" sz="1600"/>
          </a:p>
        </p:txBody>
      </p:sp>
      <p:cxnSp>
        <p:nvCxnSpPr>
          <p:cNvPr id="9" name="Straight Arrow Connector 8"/>
          <p:cNvCxnSpPr>
            <a:cxnSpLocks noChangeShapeType="1"/>
          </p:cNvCxnSpPr>
          <p:nvPr/>
        </p:nvCxnSpPr>
        <p:spPr bwMode="auto">
          <a:xfrm flipH="1">
            <a:off x="4633913" y="2636838"/>
            <a:ext cx="1377950" cy="792162"/>
          </a:xfrm>
          <a:prstGeom prst="straightConnector1">
            <a:avLst/>
          </a:prstGeom>
          <a:noFill/>
          <a:ln w="28575" algn="ctr">
            <a:solidFill>
              <a:srgbClr val="00B050"/>
            </a:solidFill>
            <a:round/>
            <a:headEnd/>
            <a:tailEnd type="arrow" w="med" len="med"/>
          </a:ln>
        </p:spPr>
      </p:cxnSp>
      <p:sp>
        <p:nvSpPr>
          <p:cNvPr id="10" name="TextBox 9"/>
          <p:cNvSpPr txBox="1">
            <a:spLocks noChangeArrowheads="1"/>
          </p:cNvSpPr>
          <p:nvPr/>
        </p:nvSpPr>
        <p:spPr bwMode="auto">
          <a:xfrm>
            <a:off x="5775325" y="2344738"/>
            <a:ext cx="2376488" cy="584200"/>
          </a:xfrm>
          <a:prstGeom prst="rect">
            <a:avLst/>
          </a:prstGeom>
          <a:noFill/>
          <a:ln w="9525">
            <a:noFill/>
            <a:miter lim="800000"/>
            <a:headEnd/>
            <a:tailEnd/>
          </a:ln>
        </p:spPr>
        <p:txBody>
          <a:bodyPr>
            <a:spAutoFit/>
          </a:bodyPr>
          <a:lstStyle/>
          <a:p>
            <a:r>
              <a:rPr lang="es-ES" sz="1600"/>
              <a:t>No hay rejillas ni Split en las paredes</a:t>
            </a:r>
            <a:endParaRPr lang="es-ES_tradnl" sz="1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additive="base">
                                        <p:cTn id="7" dur="500" fill="hold"/>
                                        <p:tgtEl>
                                          <p:spTgt spid="222210"/>
                                        </p:tgtEl>
                                        <p:attrNameLst>
                                          <p:attrName>ppt_x</p:attrName>
                                        </p:attrNameLst>
                                      </p:cBhvr>
                                      <p:tavLst>
                                        <p:tav tm="0">
                                          <p:val>
                                            <p:strVal val="#ppt_x"/>
                                          </p:val>
                                        </p:tav>
                                        <p:tav tm="100000">
                                          <p:val>
                                            <p:strVal val="#ppt_x"/>
                                          </p:val>
                                        </p:tav>
                                      </p:tavLst>
                                    </p:anim>
                                    <p:anim calcmode="lin" valueType="num">
                                      <p:cBhvr additive="base">
                                        <p:cTn id="8" dur="500" fill="hold"/>
                                        <p:tgtEl>
                                          <p:spTgt spid="222210"/>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1285"/>
                                        </p:tgtEl>
                                        <p:attrNameLst>
                                          <p:attrName>style.visibility</p:attrName>
                                        </p:attrNameLst>
                                      </p:cBhvr>
                                      <p:to>
                                        <p:strVal val="visible"/>
                                      </p:to>
                                    </p:set>
                                    <p:anim calcmode="lin" valueType="num">
                                      <p:cBhvr>
                                        <p:cTn id="11" dur="500" fill="hold"/>
                                        <p:tgtEl>
                                          <p:spTgt spid="11285"/>
                                        </p:tgtEl>
                                        <p:attrNameLst>
                                          <p:attrName>ppt_w</p:attrName>
                                        </p:attrNameLst>
                                      </p:cBhvr>
                                      <p:tavLst>
                                        <p:tav tm="0">
                                          <p:val>
                                            <p:fltVal val="0"/>
                                          </p:val>
                                        </p:tav>
                                        <p:tav tm="100000">
                                          <p:val>
                                            <p:strVal val="#ppt_w"/>
                                          </p:val>
                                        </p:tav>
                                      </p:tavLst>
                                    </p:anim>
                                    <p:anim calcmode="lin" valueType="num">
                                      <p:cBhvr>
                                        <p:cTn id="12" dur="500" fill="hold"/>
                                        <p:tgtEl>
                                          <p:spTgt spid="11285"/>
                                        </p:tgtEl>
                                        <p:attrNameLst>
                                          <p:attrName>ppt_h</p:attrName>
                                        </p:attrNameLst>
                                      </p:cBhvr>
                                      <p:tavLst>
                                        <p:tav tm="0">
                                          <p:val>
                                            <p:fltVal val="0"/>
                                          </p:val>
                                        </p:tav>
                                        <p:tav tm="100000">
                                          <p:val>
                                            <p:strVal val="#ppt_h"/>
                                          </p:val>
                                        </p:tav>
                                      </p:tavLst>
                                    </p:anim>
                                    <p:animEffect transition="in" filter="fade">
                                      <p:cBhvr>
                                        <p:cTn id="13" dur="500"/>
                                        <p:tgtEl>
                                          <p:spTgt spid="11285"/>
                                        </p:tgtEl>
                                      </p:cBhvr>
                                    </p:animEffect>
                                  </p:childTnLst>
                                </p:cTn>
                              </p:par>
                              <p:par>
                                <p:cTn id="14" presetID="6" presetClass="entr" presetSubtype="16" fill="hold" grpId="0" nodeType="with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par>
                                <p:cTn id="20" presetID="6" presetClass="entr" presetSubtype="16"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100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autoUpdateAnimBg="0"/>
      <p:bldP spid="4"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6" name="Picture 14"/>
          <p:cNvPicPr>
            <a:picLocks noChangeAspect="1" noChangeArrowheads="1"/>
          </p:cNvPicPr>
          <p:nvPr/>
        </p:nvPicPr>
        <p:blipFill>
          <a:blip r:embed="rId3"/>
          <a:srcRect/>
          <a:stretch>
            <a:fillRect/>
          </a:stretch>
        </p:blipFill>
        <p:spPr bwMode="auto">
          <a:xfrm>
            <a:off x="7486650" y="657225"/>
            <a:ext cx="1333500" cy="1152525"/>
          </a:xfrm>
          <a:prstGeom prst="rect">
            <a:avLst/>
          </a:prstGeom>
          <a:noFill/>
          <a:ln w="28575">
            <a:noFill/>
            <a:miter lim="800000"/>
            <a:headEnd/>
            <a:tailEnd/>
          </a:ln>
        </p:spPr>
      </p:pic>
      <p:sp>
        <p:nvSpPr>
          <p:cNvPr id="12291" name="1 Marcador de pie de página"/>
          <p:cNvSpPr>
            <a:spLocks noGrp="1"/>
          </p:cNvSpPr>
          <p:nvPr>
            <p:ph type="ftr" sz="quarter" idx="10"/>
          </p:nvPr>
        </p:nvSpPr>
        <p:spPr>
          <a:noFill/>
        </p:spPr>
        <p:txBody>
          <a:bodyPr/>
          <a:lstStyle/>
          <a:p>
            <a:r>
              <a:rPr lang="de-DE" altLang="es-ES_tradnl" smtClean="0"/>
              <a:t>     </a:t>
            </a:r>
          </a:p>
        </p:txBody>
      </p:sp>
      <p:pic>
        <p:nvPicPr>
          <p:cNvPr id="18442" name="Picture 10"/>
          <p:cNvPicPr>
            <a:picLocks noChangeAspect="1" noChangeArrowheads="1"/>
          </p:cNvPicPr>
          <p:nvPr/>
        </p:nvPicPr>
        <p:blipFill>
          <a:blip r:embed="rId4"/>
          <a:srcRect/>
          <a:stretch>
            <a:fillRect/>
          </a:stretch>
        </p:blipFill>
        <p:spPr bwMode="auto">
          <a:xfrm>
            <a:off x="2124075" y="1844675"/>
            <a:ext cx="5360988" cy="3529013"/>
          </a:xfrm>
          <a:prstGeom prst="rect">
            <a:avLst/>
          </a:prstGeom>
          <a:noFill/>
          <a:ln w="28575">
            <a:noFill/>
            <a:miter lim="800000"/>
            <a:headEnd/>
            <a:tailEnd/>
          </a:ln>
        </p:spPr>
      </p:pic>
      <p:pic>
        <p:nvPicPr>
          <p:cNvPr id="18440" name="Picture 8"/>
          <p:cNvPicPr>
            <a:picLocks noChangeAspect="1" noChangeArrowheads="1"/>
          </p:cNvPicPr>
          <p:nvPr/>
        </p:nvPicPr>
        <p:blipFill>
          <a:blip r:embed="rId5"/>
          <a:srcRect/>
          <a:stretch>
            <a:fillRect/>
          </a:stretch>
        </p:blipFill>
        <p:spPr bwMode="auto">
          <a:xfrm>
            <a:off x="566738" y="2006600"/>
            <a:ext cx="1925637" cy="917575"/>
          </a:xfrm>
          <a:prstGeom prst="rect">
            <a:avLst/>
          </a:prstGeom>
          <a:noFill/>
          <a:ln w="28575">
            <a:noFill/>
            <a:miter lim="800000"/>
            <a:headEnd/>
            <a:tailEnd/>
          </a:ln>
          <a:effectLst/>
        </p:spPr>
      </p:pic>
      <p:pic>
        <p:nvPicPr>
          <p:cNvPr id="18443" name="Picture 11"/>
          <p:cNvPicPr>
            <a:picLocks noChangeAspect="1" noChangeArrowheads="1"/>
          </p:cNvPicPr>
          <p:nvPr/>
        </p:nvPicPr>
        <p:blipFill>
          <a:blip r:embed="rId6"/>
          <a:srcRect/>
          <a:stretch>
            <a:fillRect/>
          </a:stretch>
        </p:blipFill>
        <p:spPr bwMode="auto">
          <a:xfrm>
            <a:off x="7442200" y="1990725"/>
            <a:ext cx="1076325" cy="717550"/>
          </a:xfrm>
          <a:prstGeom prst="rect">
            <a:avLst/>
          </a:prstGeom>
          <a:noFill/>
          <a:ln w="28575">
            <a:noFill/>
            <a:miter lim="800000"/>
            <a:headEnd/>
            <a:tailEnd/>
          </a:ln>
        </p:spPr>
      </p:pic>
      <p:pic>
        <p:nvPicPr>
          <p:cNvPr id="18444" name="Picture 12"/>
          <p:cNvPicPr>
            <a:picLocks noChangeAspect="1" noChangeArrowheads="1"/>
          </p:cNvPicPr>
          <p:nvPr/>
        </p:nvPicPr>
        <p:blipFill>
          <a:blip r:embed="rId7"/>
          <a:srcRect/>
          <a:stretch>
            <a:fillRect/>
          </a:stretch>
        </p:blipFill>
        <p:spPr bwMode="auto">
          <a:xfrm>
            <a:off x="7750175" y="5156200"/>
            <a:ext cx="755650" cy="1081088"/>
          </a:xfrm>
          <a:prstGeom prst="rect">
            <a:avLst/>
          </a:prstGeom>
          <a:noFill/>
          <a:ln w="28575">
            <a:noFill/>
            <a:miter lim="800000"/>
            <a:headEnd/>
            <a:tailEnd/>
          </a:ln>
          <a:effectLst/>
        </p:spPr>
      </p:pic>
      <p:pic>
        <p:nvPicPr>
          <p:cNvPr id="18445" name="Picture 13"/>
          <p:cNvPicPr>
            <a:picLocks noChangeAspect="1" noChangeArrowheads="1"/>
          </p:cNvPicPr>
          <p:nvPr/>
        </p:nvPicPr>
        <p:blipFill>
          <a:blip r:embed="rId8"/>
          <a:srcRect/>
          <a:stretch>
            <a:fillRect/>
          </a:stretch>
        </p:blipFill>
        <p:spPr bwMode="auto">
          <a:xfrm>
            <a:off x="814388" y="5562600"/>
            <a:ext cx="1677987" cy="674688"/>
          </a:xfrm>
          <a:prstGeom prst="rect">
            <a:avLst/>
          </a:prstGeom>
          <a:noFill/>
          <a:ln w="28575">
            <a:noFill/>
            <a:miter lim="800000"/>
            <a:headEnd/>
            <a:tailEnd/>
          </a:ln>
          <a:effectLst/>
        </p:spPr>
      </p:pic>
      <p:sp>
        <p:nvSpPr>
          <p:cNvPr id="3" name="TextBox 2"/>
          <p:cNvSpPr txBox="1">
            <a:spLocks noChangeArrowheads="1"/>
          </p:cNvSpPr>
          <p:nvPr/>
        </p:nvSpPr>
        <p:spPr bwMode="auto">
          <a:xfrm>
            <a:off x="1379538" y="908050"/>
            <a:ext cx="6311900" cy="831850"/>
          </a:xfrm>
          <a:prstGeom prst="rect">
            <a:avLst/>
          </a:prstGeom>
          <a:noFill/>
          <a:ln w="9525">
            <a:noFill/>
            <a:miter lim="800000"/>
            <a:headEnd/>
            <a:tailEnd/>
          </a:ln>
        </p:spPr>
        <p:txBody>
          <a:bodyPr wrap="none">
            <a:spAutoFit/>
          </a:bodyPr>
          <a:lstStyle/>
          <a:p>
            <a:r>
              <a:rPr lang="es-ES" sz="2400" b="1"/>
              <a:t>MAYOR CONTROL</a:t>
            </a:r>
          </a:p>
          <a:p>
            <a:r>
              <a:rPr lang="es-ES" sz="2400" b="1"/>
              <a:t>Mayor Confort y Mayor Ahorro Energético</a:t>
            </a:r>
            <a:endParaRPr lang="es-ES_tradnl"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31" presetClass="entr" presetSubtype="0" fill="hold" nodeType="withEffect">
                                  <p:stCondLst>
                                    <p:cond delay="1000"/>
                                  </p:stCondLst>
                                  <p:childTnLst>
                                    <p:set>
                                      <p:cBhvr>
                                        <p:cTn id="9" dur="1" fill="hold">
                                          <p:stCondLst>
                                            <p:cond delay="0"/>
                                          </p:stCondLst>
                                        </p:cTn>
                                        <p:tgtEl>
                                          <p:spTgt spid="18442"/>
                                        </p:tgtEl>
                                        <p:attrNameLst>
                                          <p:attrName>style.visibility</p:attrName>
                                        </p:attrNameLst>
                                      </p:cBhvr>
                                      <p:to>
                                        <p:strVal val="visible"/>
                                      </p:to>
                                    </p:set>
                                    <p:anim calcmode="lin" valueType="num">
                                      <p:cBhvr>
                                        <p:cTn id="10" dur="2000" fill="hold"/>
                                        <p:tgtEl>
                                          <p:spTgt spid="18442"/>
                                        </p:tgtEl>
                                        <p:attrNameLst>
                                          <p:attrName>ppt_w</p:attrName>
                                        </p:attrNameLst>
                                      </p:cBhvr>
                                      <p:tavLst>
                                        <p:tav tm="0">
                                          <p:val>
                                            <p:fltVal val="0"/>
                                          </p:val>
                                        </p:tav>
                                        <p:tav tm="100000">
                                          <p:val>
                                            <p:strVal val="#ppt_w"/>
                                          </p:val>
                                        </p:tav>
                                      </p:tavLst>
                                    </p:anim>
                                    <p:anim calcmode="lin" valueType="num">
                                      <p:cBhvr>
                                        <p:cTn id="11" dur="2000" fill="hold"/>
                                        <p:tgtEl>
                                          <p:spTgt spid="18442"/>
                                        </p:tgtEl>
                                        <p:attrNameLst>
                                          <p:attrName>ppt_h</p:attrName>
                                        </p:attrNameLst>
                                      </p:cBhvr>
                                      <p:tavLst>
                                        <p:tav tm="0">
                                          <p:val>
                                            <p:fltVal val="0"/>
                                          </p:val>
                                        </p:tav>
                                        <p:tav tm="100000">
                                          <p:val>
                                            <p:strVal val="#ppt_h"/>
                                          </p:val>
                                        </p:tav>
                                      </p:tavLst>
                                    </p:anim>
                                    <p:anim calcmode="lin" valueType="num">
                                      <p:cBhvr>
                                        <p:cTn id="12" dur="2000" fill="hold"/>
                                        <p:tgtEl>
                                          <p:spTgt spid="18442"/>
                                        </p:tgtEl>
                                        <p:attrNameLst>
                                          <p:attrName>style.rotation</p:attrName>
                                        </p:attrNameLst>
                                      </p:cBhvr>
                                      <p:tavLst>
                                        <p:tav tm="0">
                                          <p:val>
                                            <p:fltVal val="90"/>
                                          </p:val>
                                        </p:tav>
                                        <p:tav tm="100000">
                                          <p:val>
                                            <p:fltVal val="0"/>
                                          </p:val>
                                        </p:tav>
                                      </p:tavLst>
                                    </p:anim>
                                    <p:animEffect transition="in" filter="fade">
                                      <p:cBhvr>
                                        <p:cTn id="13" dur="2000"/>
                                        <p:tgtEl>
                                          <p:spTgt spid="18442"/>
                                        </p:tgtEl>
                                      </p:cBhvr>
                                    </p:animEffect>
                                  </p:childTnLst>
                                </p:cTn>
                              </p:par>
                              <p:par>
                                <p:cTn id="14" presetID="45" presetClass="entr" presetSubtype="0" fill="hold" nodeType="withEffect">
                                  <p:stCondLst>
                                    <p:cond delay="0"/>
                                  </p:stCondLst>
                                  <p:childTnLst>
                                    <p:set>
                                      <p:cBhvr>
                                        <p:cTn id="15" dur="1" fill="hold">
                                          <p:stCondLst>
                                            <p:cond delay="0"/>
                                          </p:stCondLst>
                                        </p:cTn>
                                        <p:tgtEl>
                                          <p:spTgt spid="18440"/>
                                        </p:tgtEl>
                                        <p:attrNameLst>
                                          <p:attrName>style.visibility</p:attrName>
                                        </p:attrNameLst>
                                      </p:cBhvr>
                                      <p:to>
                                        <p:strVal val="visible"/>
                                      </p:to>
                                    </p:set>
                                    <p:animEffect transition="in" filter="fade">
                                      <p:cBhvr>
                                        <p:cTn id="16" dur="2000"/>
                                        <p:tgtEl>
                                          <p:spTgt spid="18440"/>
                                        </p:tgtEl>
                                      </p:cBhvr>
                                    </p:animEffect>
                                    <p:anim calcmode="lin" valueType="num">
                                      <p:cBhvr>
                                        <p:cTn id="17" dur="2000" fill="hold"/>
                                        <p:tgtEl>
                                          <p:spTgt spid="18440"/>
                                        </p:tgtEl>
                                        <p:attrNameLst>
                                          <p:attrName>ppt_w</p:attrName>
                                        </p:attrNameLst>
                                      </p:cBhvr>
                                      <p:tavLst>
                                        <p:tav tm="0" fmla="#ppt_w*sin(2.5*pi*$)">
                                          <p:val>
                                            <p:fltVal val="0"/>
                                          </p:val>
                                        </p:tav>
                                        <p:tav tm="100000">
                                          <p:val>
                                            <p:fltVal val="1"/>
                                          </p:val>
                                        </p:tav>
                                      </p:tavLst>
                                    </p:anim>
                                    <p:anim calcmode="lin" valueType="num">
                                      <p:cBhvr>
                                        <p:cTn id="18" dur="2000" fill="hold"/>
                                        <p:tgtEl>
                                          <p:spTgt spid="18440"/>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18443"/>
                                        </p:tgtEl>
                                        <p:attrNameLst>
                                          <p:attrName>style.visibility</p:attrName>
                                        </p:attrNameLst>
                                      </p:cBhvr>
                                      <p:to>
                                        <p:strVal val="visible"/>
                                      </p:to>
                                    </p:set>
                                    <p:animEffect transition="in" filter="fade">
                                      <p:cBhvr>
                                        <p:cTn id="21" dur="2000"/>
                                        <p:tgtEl>
                                          <p:spTgt spid="18443"/>
                                        </p:tgtEl>
                                      </p:cBhvr>
                                    </p:animEffect>
                                    <p:anim calcmode="lin" valueType="num">
                                      <p:cBhvr>
                                        <p:cTn id="22" dur="2000" fill="hold"/>
                                        <p:tgtEl>
                                          <p:spTgt spid="18443"/>
                                        </p:tgtEl>
                                        <p:attrNameLst>
                                          <p:attrName>ppt_w</p:attrName>
                                        </p:attrNameLst>
                                      </p:cBhvr>
                                      <p:tavLst>
                                        <p:tav tm="0" fmla="#ppt_w*sin(2.5*pi*$)">
                                          <p:val>
                                            <p:fltVal val="0"/>
                                          </p:val>
                                        </p:tav>
                                        <p:tav tm="100000">
                                          <p:val>
                                            <p:fltVal val="1"/>
                                          </p:val>
                                        </p:tav>
                                      </p:tavLst>
                                    </p:anim>
                                    <p:anim calcmode="lin" valueType="num">
                                      <p:cBhvr>
                                        <p:cTn id="23" dur="2000" fill="hold"/>
                                        <p:tgtEl>
                                          <p:spTgt spid="18443"/>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18444"/>
                                        </p:tgtEl>
                                        <p:attrNameLst>
                                          <p:attrName>style.visibility</p:attrName>
                                        </p:attrNameLst>
                                      </p:cBhvr>
                                      <p:to>
                                        <p:strVal val="visible"/>
                                      </p:to>
                                    </p:set>
                                    <p:animEffect transition="in" filter="fade">
                                      <p:cBhvr>
                                        <p:cTn id="26" dur="2000"/>
                                        <p:tgtEl>
                                          <p:spTgt spid="18444"/>
                                        </p:tgtEl>
                                      </p:cBhvr>
                                    </p:animEffect>
                                    <p:anim calcmode="lin" valueType="num">
                                      <p:cBhvr>
                                        <p:cTn id="27" dur="2000" fill="hold"/>
                                        <p:tgtEl>
                                          <p:spTgt spid="18444"/>
                                        </p:tgtEl>
                                        <p:attrNameLst>
                                          <p:attrName>ppt_w</p:attrName>
                                        </p:attrNameLst>
                                      </p:cBhvr>
                                      <p:tavLst>
                                        <p:tav tm="0" fmla="#ppt_w*sin(2.5*pi*$)">
                                          <p:val>
                                            <p:fltVal val="0"/>
                                          </p:val>
                                        </p:tav>
                                        <p:tav tm="100000">
                                          <p:val>
                                            <p:fltVal val="1"/>
                                          </p:val>
                                        </p:tav>
                                      </p:tavLst>
                                    </p:anim>
                                    <p:anim calcmode="lin" valueType="num">
                                      <p:cBhvr>
                                        <p:cTn id="28" dur="2000" fill="hold"/>
                                        <p:tgtEl>
                                          <p:spTgt spid="18444"/>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18445"/>
                                        </p:tgtEl>
                                        <p:attrNameLst>
                                          <p:attrName>style.visibility</p:attrName>
                                        </p:attrNameLst>
                                      </p:cBhvr>
                                      <p:to>
                                        <p:strVal val="visible"/>
                                      </p:to>
                                    </p:set>
                                    <p:animEffect transition="in" filter="fade">
                                      <p:cBhvr>
                                        <p:cTn id="31" dur="2000"/>
                                        <p:tgtEl>
                                          <p:spTgt spid="18445"/>
                                        </p:tgtEl>
                                      </p:cBhvr>
                                    </p:animEffect>
                                    <p:anim calcmode="lin" valueType="num">
                                      <p:cBhvr>
                                        <p:cTn id="32" dur="2000" fill="hold"/>
                                        <p:tgtEl>
                                          <p:spTgt spid="18445"/>
                                        </p:tgtEl>
                                        <p:attrNameLst>
                                          <p:attrName>ppt_w</p:attrName>
                                        </p:attrNameLst>
                                      </p:cBhvr>
                                      <p:tavLst>
                                        <p:tav tm="0" fmla="#ppt_w*sin(2.5*pi*$)">
                                          <p:val>
                                            <p:fltVal val="0"/>
                                          </p:val>
                                        </p:tav>
                                        <p:tav tm="100000">
                                          <p:val>
                                            <p:fltVal val="1"/>
                                          </p:val>
                                        </p:tav>
                                      </p:tavLst>
                                    </p:anim>
                                    <p:anim calcmode="lin" valueType="num">
                                      <p:cBhvr>
                                        <p:cTn id="33" dur="2000" fill="hold"/>
                                        <p:tgtEl>
                                          <p:spTgt spid="18445"/>
                                        </p:tgtEl>
                                        <p:attrNameLst>
                                          <p:attrName>ppt_h</p:attrName>
                                        </p:attrNameLst>
                                      </p:cBhvr>
                                      <p:tavLst>
                                        <p:tav tm="0">
                                          <p:val>
                                            <p:strVal val="#ppt_h"/>
                                          </p:val>
                                        </p:tav>
                                        <p:tav tm="100000">
                                          <p:val>
                                            <p:strVal val="#ppt_h"/>
                                          </p:val>
                                        </p:tav>
                                      </p:tavLst>
                                    </p:anim>
                                  </p:childTnLst>
                                </p:cTn>
                              </p:par>
                              <p:par>
                                <p:cTn id="34" presetID="6" presetClass="entr" presetSubtype="16" fill="hold" nodeType="withEffect">
                                  <p:stCondLst>
                                    <p:cond delay="0"/>
                                  </p:stCondLst>
                                  <p:childTnLst>
                                    <p:set>
                                      <p:cBhvr>
                                        <p:cTn id="35" dur="1" fill="hold">
                                          <p:stCondLst>
                                            <p:cond delay="0"/>
                                          </p:stCondLst>
                                        </p:cTn>
                                        <p:tgtEl>
                                          <p:spTgt spid="18446"/>
                                        </p:tgtEl>
                                        <p:attrNameLst>
                                          <p:attrName>style.visibility</p:attrName>
                                        </p:attrNameLst>
                                      </p:cBhvr>
                                      <p:to>
                                        <p:strVal val="visible"/>
                                      </p:to>
                                    </p:set>
                                    <p:animEffect transition="in" filter="circle(in)">
                                      <p:cBhvr>
                                        <p:cTn id="36" dur="20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pie de página"/>
          <p:cNvSpPr>
            <a:spLocks noGrp="1"/>
          </p:cNvSpPr>
          <p:nvPr>
            <p:ph type="ftr" sz="quarter" idx="10"/>
          </p:nvPr>
        </p:nvSpPr>
        <p:spPr>
          <a:noFill/>
        </p:spPr>
        <p:txBody>
          <a:bodyPr/>
          <a:lstStyle/>
          <a:p>
            <a:r>
              <a:rPr lang="de-DE" altLang="es-ES_tradnl" smtClean="0"/>
              <a:t>     </a:t>
            </a:r>
          </a:p>
        </p:txBody>
      </p:sp>
      <p:sp>
        <p:nvSpPr>
          <p:cNvPr id="3" name="TextBox 2"/>
          <p:cNvSpPr txBox="1">
            <a:spLocks noChangeArrowheads="1"/>
          </p:cNvSpPr>
          <p:nvPr/>
        </p:nvSpPr>
        <p:spPr bwMode="auto">
          <a:xfrm>
            <a:off x="2171700" y="1095375"/>
            <a:ext cx="4330700" cy="461963"/>
          </a:xfrm>
          <a:prstGeom prst="rect">
            <a:avLst/>
          </a:prstGeom>
          <a:noFill/>
          <a:ln w="9525">
            <a:noFill/>
            <a:miter lim="800000"/>
            <a:headEnd/>
            <a:tailEnd/>
          </a:ln>
        </p:spPr>
        <p:txBody>
          <a:bodyPr wrap="none">
            <a:spAutoFit/>
          </a:bodyPr>
          <a:lstStyle/>
          <a:p>
            <a:r>
              <a:rPr lang="es-ES" sz="2400" b="1"/>
              <a:t>TOTALMENTE COMPATIBLE</a:t>
            </a:r>
            <a:endParaRPr lang="es-ES_tradnl" sz="2400" b="1"/>
          </a:p>
        </p:txBody>
      </p:sp>
      <p:sp>
        <p:nvSpPr>
          <p:cNvPr id="4" name="TextBox 3"/>
          <p:cNvSpPr txBox="1">
            <a:spLocks noChangeArrowheads="1"/>
          </p:cNvSpPr>
          <p:nvPr/>
        </p:nvSpPr>
        <p:spPr bwMode="auto">
          <a:xfrm>
            <a:off x="1203325" y="2128838"/>
            <a:ext cx="5384800" cy="400050"/>
          </a:xfrm>
          <a:prstGeom prst="rect">
            <a:avLst/>
          </a:prstGeom>
          <a:noFill/>
          <a:ln w="9525">
            <a:noFill/>
            <a:miter lim="800000"/>
            <a:headEnd/>
            <a:tailEnd/>
          </a:ln>
        </p:spPr>
        <p:txBody>
          <a:bodyPr wrap="none">
            <a:spAutoFit/>
          </a:bodyPr>
          <a:lstStyle/>
          <a:p>
            <a:r>
              <a:rPr lang="es-ES" sz="2000"/>
              <a:t>Con cualquier tipo de sistema de producción: </a:t>
            </a:r>
            <a:endParaRPr lang="es-ES_tradnl" sz="2000"/>
          </a:p>
        </p:txBody>
      </p:sp>
      <p:sp>
        <p:nvSpPr>
          <p:cNvPr id="10" name="TextBox 9"/>
          <p:cNvSpPr txBox="1">
            <a:spLocks noChangeArrowheads="1"/>
          </p:cNvSpPr>
          <p:nvPr/>
        </p:nvSpPr>
        <p:spPr bwMode="auto">
          <a:xfrm>
            <a:off x="1258888" y="2714625"/>
            <a:ext cx="4435475" cy="400050"/>
          </a:xfrm>
          <a:prstGeom prst="rect">
            <a:avLst/>
          </a:prstGeom>
          <a:noFill/>
          <a:ln w="9525">
            <a:noFill/>
            <a:miter lim="800000"/>
            <a:headEnd/>
            <a:tailEnd/>
          </a:ln>
        </p:spPr>
        <p:txBody>
          <a:bodyPr wrap="none">
            <a:spAutoFit/>
          </a:bodyPr>
          <a:lstStyle/>
          <a:p>
            <a:pPr marL="342900" indent="-342900">
              <a:buFont typeface="Wingdings" pitchFamily="2" charset="2"/>
              <a:buChar char="Ø"/>
            </a:pPr>
            <a:r>
              <a:rPr lang="es-ES" sz="2000"/>
              <a:t>Calderas: Gas, Gasoil, Biomasa…</a:t>
            </a:r>
            <a:endParaRPr lang="es-ES_tradnl" sz="2000"/>
          </a:p>
        </p:txBody>
      </p:sp>
      <p:sp>
        <p:nvSpPr>
          <p:cNvPr id="11" name="TextBox 10"/>
          <p:cNvSpPr txBox="1">
            <a:spLocks noChangeArrowheads="1"/>
          </p:cNvSpPr>
          <p:nvPr/>
        </p:nvSpPr>
        <p:spPr bwMode="auto">
          <a:xfrm>
            <a:off x="1258888" y="3114675"/>
            <a:ext cx="7011987" cy="400050"/>
          </a:xfrm>
          <a:prstGeom prst="rect">
            <a:avLst/>
          </a:prstGeom>
          <a:noFill/>
          <a:ln w="9525">
            <a:noFill/>
            <a:miter lim="800000"/>
            <a:headEnd/>
            <a:tailEnd/>
          </a:ln>
        </p:spPr>
        <p:txBody>
          <a:bodyPr wrap="none">
            <a:spAutoFit/>
          </a:bodyPr>
          <a:lstStyle/>
          <a:p>
            <a:pPr marL="342900" indent="-342900">
              <a:buFont typeface="Wingdings" pitchFamily="2" charset="2"/>
              <a:buChar char="Ø"/>
            </a:pPr>
            <a:r>
              <a:rPr lang="es-ES" sz="2000"/>
              <a:t>Aerothermia y Bombas de calor: Aire-Agua, Agua-Agua…</a:t>
            </a:r>
            <a:endParaRPr lang="es-ES_tradnl" sz="2000"/>
          </a:p>
        </p:txBody>
      </p:sp>
      <p:sp>
        <p:nvSpPr>
          <p:cNvPr id="12" name="TextBox 11"/>
          <p:cNvSpPr txBox="1">
            <a:spLocks noChangeArrowheads="1"/>
          </p:cNvSpPr>
          <p:nvPr/>
        </p:nvSpPr>
        <p:spPr bwMode="auto">
          <a:xfrm>
            <a:off x="1258888" y="3605213"/>
            <a:ext cx="4805362" cy="400050"/>
          </a:xfrm>
          <a:prstGeom prst="rect">
            <a:avLst/>
          </a:prstGeom>
          <a:noFill/>
          <a:ln w="9525">
            <a:noFill/>
            <a:miter lim="800000"/>
            <a:headEnd/>
            <a:tailEnd/>
          </a:ln>
        </p:spPr>
        <p:txBody>
          <a:bodyPr wrap="none">
            <a:spAutoFit/>
          </a:bodyPr>
          <a:lstStyle/>
          <a:p>
            <a:pPr marL="342900" indent="-342900">
              <a:buFont typeface="Wingdings" pitchFamily="2" charset="2"/>
              <a:buChar char="Ø"/>
            </a:pPr>
            <a:r>
              <a:rPr lang="es-ES" sz="2000"/>
              <a:t>Geothermia: Aire-Agua, Agua-Agua…</a:t>
            </a:r>
            <a:endParaRPr lang="es-ES_tradnl" sz="2000"/>
          </a:p>
        </p:txBody>
      </p:sp>
      <p:sp>
        <p:nvSpPr>
          <p:cNvPr id="13" name="TextBox 12"/>
          <p:cNvSpPr txBox="1">
            <a:spLocks noChangeArrowheads="1"/>
          </p:cNvSpPr>
          <p:nvPr/>
        </p:nvSpPr>
        <p:spPr bwMode="auto">
          <a:xfrm>
            <a:off x="1258888" y="4037013"/>
            <a:ext cx="2124075" cy="400050"/>
          </a:xfrm>
          <a:prstGeom prst="rect">
            <a:avLst/>
          </a:prstGeom>
          <a:noFill/>
          <a:ln w="9525">
            <a:noFill/>
            <a:miter lim="800000"/>
            <a:headEnd/>
            <a:tailEnd/>
          </a:ln>
        </p:spPr>
        <p:txBody>
          <a:bodyPr wrap="none">
            <a:spAutoFit/>
          </a:bodyPr>
          <a:lstStyle/>
          <a:p>
            <a:pPr marL="342900" indent="-342900">
              <a:buFont typeface="Wingdings" pitchFamily="2" charset="2"/>
              <a:buChar char="Ø"/>
            </a:pPr>
            <a:r>
              <a:rPr lang="es-ES" sz="2000"/>
              <a:t>Solar Térmica</a:t>
            </a:r>
            <a:endParaRPr lang="es-ES_tradnl" sz="2000"/>
          </a:p>
        </p:txBody>
      </p:sp>
      <p:pic>
        <p:nvPicPr>
          <p:cNvPr id="19464" name="Picture 8"/>
          <p:cNvPicPr>
            <a:picLocks noChangeAspect="1" noChangeArrowheads="1"/>
          </p:cNvPicPr>
          <p:nvPr/>
        </p:nvPicPr>
        <p:blipFill>
          <a:blip r:embed="rId3"/>
          <a:srcRect/>
          <a:stretch>
            <a:fillRect/>
          </a:stretch>
        </p:blipFill>
        <p:spPr bwMode="auto">
          <a:xfrm>
            <a:off x="836613" y="5013325"/>
            <a:ext cx="1247775" cy="1000125"/>
          </a:xfrm>
          <a:prstGeom prst="rect">
            <a:avLst/>
          </a:prstGeom>
          <a:noFill/>
          <a:ln w="28575">
            <a:noFill/>
            <a:miter lim="800000"/>
            <a:headEnd/>
            <a:tailEnd/>
          </a:ln>
        </p:spPr>
      </p:pic>
      <p:pic>
        <p:nvPicPr>
          <p:cNvPr id="19465" name="Picture 9"/>
          <p:cNvPicPr>
            <a:picLocks noChangeAspect="1" noChangeArrowheads="1"/>
          </p:cNvPicPr>
          <p:nvPr/>
        </p:nvPicPr>
        <p:blipFill>
          <a:blip r:embed="rId4"/>
          <a:srcRect/>
          <a:stretch>
            <a:fillRect/>
          </a:stretch>
        </p:blipFill>
        <p:spPr bwMode="auto">
          <a:xfrm>
            <a:off x="2084388" y="4984750"/>
            <a:ext cx="1285875" cy="1028700"/>
          </a:xfrm>
          <a:prstGeom prst="rect">
            <a:avLst/>
          </a:prstGeom>
          <a:noFill/>
          <a:ln w="28575">
            <a:noFill/>
            <a:miter lim="800000"/>
            <a:headEnd/>
            <a:tailEnd/>
          </a:ln>
        </p:spPr>
      </p:pic>
      <p:pic>
        <p:nvPicPr>
          <p:cNvPr id="19466" name="Picture 10"/>
          <p:cNvPicPr>
            <a:picLocks noChangeAspect="1" noChangeArrowheads="1"/>
          </p:cNvPicPr>
          <p:nvPr/>
        </p:nvPicPr>
        <p:blipFill>
          <a:blip r:embed="rId5"/>
          <a:srcRect/>
          <a:stretch>
            <a:fillRect/>
          </a:stretch>
        </p:blipFill>
        <p:spPr bwMode="auto">
          <a:xfrm>
            <a:off x="3568700" y="4941888"/>
            <a:ext cx="923925" cy="1143000"/>
          </a:xfrm>
          <a:prstGeom prst="rect">
            <a:avLst/>
          </a:prstGeom>
          <a:noFill/>
          <a:ln w="28575">
            <a:noFill/>
            <a:miter lim="800000"/>
            <a:headEnd/>
            <a:tailEnd/>
          </a:ln>
        </p:spPr>
      </p:pic>
      <p:pic>
        <p:nvPicPr>
          <p:cNvPr id="19467" name="Picture 11"/>
          <p:cNvPicPr>
            <a:picLocks noChangeAspect="1" noChangeArrowheads="1"/>
          </p:cNvPicPr>
          <p:nvPr/>
        </p:nvPicPr>
        <p:blipFill>
          <a:blip r:embed="rId6"/>
          <a:srcRect/>
          <a:stretch>
            <a:fillRect/>
          </a:stretch>
        </p:blipFill>
        <p:spPr bwMode="auto">
          <a:xfrm>
            <a:off x="4760913" y="4908550"/>
            <a:ext cx="1028700" cy="1104900"/>
          </a:xfrm>
          <a:prstGeom prst="rect">
            <a:avLst/>
          </a:prstGeom>
          <a:noFill/>
          <a:ln w="28575">
            <a:noFill/>
            <a:miter lim="800000"/>
            <a:headEnd/>
            <a:tailEnd/>
          </a:ln>
        </p:spPr>
      </p:pic>
      <p:pic>
        <p:nvPicPr>
          <p:cNvPr id="19468" name="Picture 12"/>
          <p:cNvPicPr>
            <a:picLocks noChangeAspect="1" noChangeArrowheads="1"/>
          </p:cNvPicPr>
          <p:nvPr/>
        </p:nvPicPr>
        <p:blipFill>
          <a:blip r:embed="rId7"/>
          <a:srcRect/>
          <a:stretch>
            <a:fillRect/>
          </a:stretch>
        </p:blipFill>
        <p:spPr bwMode="auto">
          <a:xfrm>
            <a:off x="5876925" y="4856163"/>
            <a:ext cx="1285875" cy="1285875"/>
          </a:xfrm>
          <a:prstGeom prst="rect">
            <a:avLst/>
          </a:prstGeom>
          <a:noFill/>
          <a:ln w="28575">
            <a:noFill/>
            <a:miter lim="800000"/>
            <a:headEnd/>
            <a:tailEnd/>
          </a:ln>
        </p:spPr>
      </p:pic>
      <p:pic>
        <p:nvPicPr>
          <p:cNvPr id="19469" name="Picture 13"/>
          <p:cNvPicPr>
            <a:picLocks noChangeAspect="1" noChangeArrowheads="1"/>
          </p:cNvPicPr>
          <p:nvPr/>
        </p:nvPicPr>
        <p:blipFill>
          <a:blip r:embed="rId8"/>
          <a:srcRect/>
          <a:stretch>
            <a:fillRect/>
          </a:stretch>
        </p:blipFill>
        <p:spPr bwMode="auto">
          <a:xfrm>
            <a:off x="7245350" y="4965700"/>
            <a:ext cx="1143000" cy="1095375"/>
          </a:xfrm>
          <a:prstGeom prst="rect">
            <a:avLst/>
          </a:prstGeom>
          <a:noFill/>
          <a:ln w="2857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grpId="0" nodeType="with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par>
                                <p:cTn id="22" presetID="21" presetClass="entr" presetSubtype="1" fill="hold" grpId="0" nodeType="with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par>
                                <p:cTn id="25" presetID="6" presetClass="entr" presetSubtype="16" fill="hold" nodeType="withEffect">
                                  <p:stCondLst>
                                    <p:cond delay="2000"/>
                                  </p:stCondLst>
                                  <p:childTnLst>
                                    <p:set>
                                      <p:cBhvr>
                                        <p:cTn id="26" dur="1" fill="hold">
                                          <p:stCondLst>
                                            <p:cond delay="0"/>
                                          </p:stCondLst>
                                        </p:cTn>
                                        <p:tgtEl>
                                          <p:spTgt spid="19464"/>
                                        </p:tgtEl>
                                        <p:attrNameLst>
                                          <p:attrName>style.visibility</p:attrName>
                                        </p:attrNameLst>
                                      </p:cBhvr>
                                      <p:to>
                                        <p:strVal val="visible"/>
                                      </p:to>
                                    </p:set>
                                    <p:animEffect transition="in" filter="circle(in)">
                                      <p:cBhvr>
                                        <p:cTn id="27" dur="1000"/>
                                        <p:tgtEl>
                                          <p:spTgt spid="19464"/>
                                        </p:tgtEl>
                                      </p:cBhvr>
                                    </p:animEffect>
                                  </p:childTnLst>
                                </p:cTn>
                              </p:par>
                              <p:par>
                                <p:cTn id="28" presetID="6" presetClass="entr" presetSubtype="16" fill="hold" nodeType="withEffect">
                                  <p:stCondLst>
                                    <p:cond delay="3000"/>
                                  </p:stCondLst>
                                  <p:childTnLst>
                                    <p:set>
                                      <p:cBhvr>
                                        <p:cTn id="29" dur="1" fill="hold">
                                          <p:stCondLst>
                                            <p:cond delay="0"/>
                                          </p:stCondLst>
                                        </p:cTn>
                                        <p:tgtEl>
                                          <p:spTgt spid="19465"/>
                                        </p:tgtEl>
                                        <p:attrNameLst>
                                          <p:attrName>style.visibility</p:attrName>
                                        </p:attrNameLst>
                                      </p:cBhvr>
                                      <p:to>
                                        <p:strVal val="visible"/>
                                      </p:to>
                                    </p:set>
                                    <p:animEffect transition="in" filter="circle(in)">
                                      <p:cBhvr>
                                        <p:cTn id="30" dur="2000"/>
                                        <p:tgtEl>
                                          <p:spTgt spid="19465"/>
                                        </p:tgtEl>
                                      </p:cBhvr>
                                    </p:animEffect>
                                  </p:childTnLst>
                                </p:cTn>
                              </p:par>
                              <p:par>
                                <p:cTn id="31" presetID="6" presetClass="entr" presetSubtype="16" fill="hold" nodeType="withEffect">
                                  <p:stCondLst>
                                    <p:cond delay="4000"/>
                                  </p:stCondLst>
                                  <p:childTnLst>
                                    <p:set>
                                      <p:cBhvr>
                                        <p:cTn id="32" dur="1" fill="hold">
                                          <p:stCondLst>
                                            <p:cond delay="0"/>
                                          </p:stCondLst>
                                        </p:cTn>
                                        <p:tgtEl>
                                          <p:spTgt spid="19466"/>
                                        </p:tgtEl>
                                        <p:attrNameLst>
                                          <p:attrName>style.visibility</p:attrName>
                                        </p:attrNameLst>
                                      </p:cBhvr>
                                      <p:to>
                                        <p:strVal val="visible"/>
                                      </p:to>
                                    </p:set>
                                    <p:animEffect transition="in" filter="circle(in)">
                                      <p:cBhvr>
                                        <p:cTn id="33" dur="2000"/>
                                        <p:tgtEl>
                                          <p:spTgt spid="19466"/>
                                        </p:tgtEl>
                                      </p:cBhvr>
                                    </p:animEffect>
                                  </p:childTnLst>
                                </p:cTn>
                              </p:par>
                              <p:par>
                                <p:cTn id="34" presetID="6" presetClass="entr" presetSubtype="16" fill="hold" nodeType="withEffect">
                                  <p:stCondLst>
                                    <p:cond delay="5000"/>
                                  </p:stCondLst>
                                  <p:childTnLst>
                                    <p:set>
                                      <p:cBhvr>
                                        <p:cTn id="35" dur="1" fill="hold">
                                          <p:stCondLst>
                                            <p:cond delay="0"/>
                                          </p:stCondLst>
                                        </p:cTn>
                                        <p:tgtEl>
                                          <p:spTgt spid="19467"/>
                                        </p:tgtEl>
                                        <p:attrNameLst>
                                          <p:attrName>style.visibility</p:attrName>
                                        </p:attrNameLst>
                                      </p:cBhvr>
                                      <p:to>
                                        <p:strVal val="visible"/>
                                      </p:to>
                                    </p:set>
                                    <p:animEffect transition="in" filter="circle(in)">
                                      <p:cBhvr>
                                        <p:cTn id="36" dur="2000"/>
                                        <p:tgtEl>
                                          <p:spTgt spid="19467"/>
                                        </p:tgtEl>
                                      </p:cBhvr>
                                    </p:animEffect>
                                  </p:childTnLst>
                                </p:cTn>
                              </p:par>
                              <p:par>
                                <p:cTn id="37" presetID="6" presetClass="entr" presetSubtype="16" fill="hold" nodeType="withEffect">
                                  <p:stCondLst>
                                    <p:cond delay="6000"/>
                                  </p:stCondLst>
                                  <p:childTnLst>
                                    <p:set>
                                      <p:cBhvr>
                                        <p:cTn id="38" dur="1" fill="hold">
                                          <p:stCondLst>
                                            <p:cond delay="0"/>
                                          </p:stCondLst>
                                        </p:cTn>
                                        <p:tgtEl>
                                          <p:spTgt spid="19468"/>
                                        </p:tgtEl>
                                        <p:attrNameLst>
                                          <p:attrName>style.visibility</p:attrName>
                                        </p:attrNameLst>
                                      </p:cBhvr>
                                      <p:to>
                                        <p:strVal val="visible"/>
                                      </p:to>
                                    </p:set>
                                    <p:animEffect transition="in" filter="circle(in)">
                                      <p:cBhvr>
                                        <p:cTn id="39" dur="2000"/>
                                        <p:tgtEl>
                                          <p:spTgt spid="19468"/>
                                        </p:tgtEl>
                                      </p:cBhvr>
                                    </p:animEffect>
                                  </p:childTnLst>
                                </p:cTn>
                              </p:par>
                              <p:par>
                                <p:cTn id="40" presetID="6" presetClass="entr" presetSubtype="16" fill="hold" nodeType="withEffect">
                                  <p:stCondLst>
                                    <p:cond delay="7000"/>
                                  </p:stCondLst>
                                  <p:childTnLst>
                                    <p:set>
                                      <p:cBhvr>
                                        <p:cTn id="41" dur="1" fill="hold">
                                          <p:stCondLst>
                                            <p:cond delay="0"/>
                                          </p:stCondLst>
                                        </p:cTn>
                                        <p:tgtEl>
                                          <p:spTgt spid="19469"/>
                                        </p:tgtEl>
                                        <p:attrNameLst>
                                          <p:attrName>style.visibility</p:attrName>
                                        </p:attrNameLst>
                                      </p:cBhvr>
                                      <p:to>
                                        <p:strVal val="visible"/>
                                      </p:to>
                                    </p:set>
                                    <p:animEffect transition="in" filter="circle(in)">
                                      <p:cBhvr>
                                        <p:cTn id="42" dur="20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pie de página"/>
          <p:cNvSpPr>
            <a:spLocks noGrp="1"/>
          </p:cNvSpPr>
          <p:nvPr>
            <p:ph type="ftr" sz="quarter" idx="10"/>
          </p:nvPr>
        </p:nvSpPr>
        <p:spPr>
          <a:noFill/>
        </p:spPr>
        <p:txBody>
          <a:bodyPr/>
          <a:lstStyle/>
          <a:p>
            <a:r>
              <a:rPr lang="de-DE" altLang="es-ES_tradnl" smtClean="0"/>
              <a:t>     </a:t>
            </a:r>
          </a:p>
        </p:txBody>
      </p:sp>
      <p:sp>
        <p:nvSpPr>
          <p:cNvPr id="229378" name="Text Box 1026"/>
          <p:cNvSpPr txBox="1">
            <a:spLocks noChangeArrowheads="1"/>
          </p:cNvSpPr>
          <p:nvPr/>
        </p:nvSpPr>
        <p:spPr bwMode="auto">
          <a:xfrm>
            <a:off x="1042988" y="833438"/>
            <a:ext cx="7129462" cy="461962"/>
          </a:xfrm>
          <a:prstGeom prst="rect">
            <a:avLst/>
          </a:prstGeom>
          <a:solidFill>
            <a:srgbClr val="FFFF00"/>
          </a:solidFill>
          <a:ln>
            <a:noFill/>
          </a:ln>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spcBef>
                <a:spcPct val="50000"/>
              </a:spcBef>
              <a:defRPr/>
            </a:pPr>
            <a:r>
              <a:rPr lang="en-US" altLang="es-ES_tradnl" sz="2400" b="1" dirty="0" smtClean="0">
                <a:latin typeface="+mj-lt"/>
              </a:rPr>
              <a:t>REQUISITOS PARA REALIZAR UN PROYECTO</a:t>
            </a:r>
            <a:r>
              <a:rPr lang="en-US" altLang="es-ES_tradnl" sz="2400" dirty="0" smtClean="0">
                <a:latin typeface="+mj-lt"/>
              </a:rPr>
              <a:t>:</a:t>
            </a:r>
          </a:p>
        </p:txBody>
      </p:sp>
      <p:sp>
        <p:nvSpPr>
          <p:cNvPr id="229379" name="Text Box 1027"/>
          <p:cNvSpPr txBox="1">
            <a:spLocks noChangeArrowheads="1"/>
          </p:cNvSpPr>
          <p:nvPr/>
        </p:nvSpPr>
        <p:spPr bwMode="auto">
          <a:xfrm>
            <a:off x="2082800" y="1844675"/>
            <a:ext cx="6592888" cy="461963"/>
          </a:xfrm>
          <a:prstGeom prst="rect">
            <a:avLst/>
          </a:prstGeom>
          <a:noFill/>
          <a:ln w="9525">
            <a:noFill/>
            <a:miter lim="800000"/>
            <a:headEnd/>
            <a:tailEnd/>
          </a:ln>
        </p:spPr>
        <p:txBody>
          <a:bodyPr>
            <a:spAutoFit/>
          </a:bodyPr>
          <a:lstStyle/>
          <a:p>
            <a:pPr lvl="1" algn="l">
              <a:spcBef>
                <a:spcPct val="50000"/>
              </a:spcBef>
              <a:buFontTx/>
              <a:buChar char="•"/>
            </a:pPr>
            <a:r>
              <a:rPr lang="en-US" altLang="es-ES_tradnl" sz="2400">
                <a:latin typeface="Times New Roman" pitchFamily="18" charset="0"/>
              </a:rPr>
              <a:t> Planos acotados o Estudio de la Arquitectura</a:t>
            </a:r>
          </a:p>
        </p:txBody>
      </p:sp>
      <p:pic>
        <p:nvPicPr>
          <p:cNvPr id="10245" name="Picture 5"/>
          <p:cNvPicPr>
            <a:picLocks noChangeAspect="1" noChangeArrowheads="1"/>
          </p:cNvPicPr>
          <p:nvPr/>
        </p:nvPicPr>
        <p:blipFill>
          <a:blip r:embed="rId3"/>
          <a:srcRect/>
          <a:stretch>
            <a:fillRect/>
          </a:stretch>
        </p:blipFill>
        <p:spPr bwMode="auto">
          <a:xfrm>
            <a:off x="1692275" y="4881563"/>
            <a:ext cx="1428750" cy="828675"/>
          </a:xfrm>
          <a:prstGeom prst="rect">
            <a:avLst/>
          </a:prstGeom>
          <a:noFill/>
          <a:ln w="28575">
            <a:noFill/>
            <a:miter lim="800000"/>
            <a:headEnd/>
            <a:tailEnd/>
          </a:ln>
        </p:spPr>
      </p:pic>
      <p:sp>
        <p:nvSpPr>
          <p:cNvPr id="7" name="Text Box 1027"/>
          <p:cNvSpPr txBox="1">
            <a:spLocks noChangeArrowheads="1"/>
          </p:cNvSpPr>
          <p:nvPr/>
        </p:nvSpPr>
        <p:spPr bwMode="auto">
          <a:xfrm>
            <a:off x="2155825" y="2420938"/>
            <a:ext cx="6592888" cy="461962"/>
          </a:xfrm>
          <a:prstGeom prst="rect">
            <a:avLst/>
          </a:prstGeom>
          <a:noFill/>
          <a:ln w="9525">
            <a:noFill/>
            <a:miter lim="800000"/>
            <a:headEnd/>
            <a:tailEnd/>
          </a:ln>
        </p:spPr>
        <p:txBody>
          <a:bodyPr>
            <a:spAutoFit/>
          </a:bodyPr>
          <a:lstStyle/>
          <a:p>
            <a:pPr lvl="1" algn="l">
              <a:spcBef>
                <a:spcPct val="50000"/>
              </a:spcBef>
              <a:buFontTx/>
              <a:buChar char="•"/>
            </a:pPr>
            <a:r>
              <a:rPr lang="en-US" altLang="es-ES_tradnl" sz="2400">
                <a:latin typeface="Times New Roman" pitchFamily="18" charset="0"/>
              </a:rPr>
              <a:t> Ubicación y orientación del edificio</a:t>
            </a:r>
          </a:p>
        </p:txBody>
      </p:sp>
      <p:sp>
        <p:nvSpPr>
          <p:cNvPr id="8" name="Text Box 1027"/>
          <p:cNvSpPr txBox="1">
            <a:spLocks noChangeArrowheads="1"/>
          </p:cNvSpPr>
          <p:nvPr/>
        </p:nvSpPr>
        <p:spPr bwMode="auto">
          <a:xfrm>
            <a:off x="2227263" y="2997200"/>
            <a:ext cx="6592887" cy="461963"/>
          </a:xfrm>
          <a:prstGeom prst="rect">
            <a:avLst/>
          </a:prstGeom>
          <a:noFill/>
          <a:ln w="9525">
            <a:noFill/>
            <a:miter lim="800000"/>
            <a:headEnd/>
            <a:tailEnd/>
          </a:ln>
        </p:spPr>
        <p:txBody>
          <a:bodyPr>
            <a:spAutoFit/>
          </a:bodyPr>
          <a:lstStyle/>
          <a:p>
            <a:pPr lvl="1" algn="l">
              <a:spcBef>
                <a:spcPct val="50000"/>
              </a:spcBef>
              <a:buFontTx/>
              <a:buChar char="•"/>
            </a:pPr>
            <a:r>
              <a:rPr lang="en-US" altLang="es-ES_tradnl" sz="2400">
                <a:latin typeface="Times New Roman" pitchFamily="18" charset="0"/>
              </a:rPr>
              <a:t> Tipo de suelo final: Gres, tarima, marmol…</a:t>
            </a:r>
          </a:p>
        </p:txBody>
      </p:sp>
      <p:pic>
        <p:nvPicPr>
          <p:cNvPr id="10246" name="Picture 6"/>
          <p:cNvPicPr>
            <a:picLocks noChangeAspect="1" noChangeArrowheads="1"/>
          </p:cNvPicPr>
          <p:nvPr/>
        </p:nvPicPr>
        <p:blipFill>
          <a:blip r:embed="rId4"/>
          <a:srcRect/>
          <a:stretch>
            <a:fillRect/>
          </a:stretch>
        </p:blipFill>
        <p:spPr bwMode="auto">
          <a:xfrm>
            <a:off x="3700463" y="4581525"/>
            <a:ext cx="1381125" cy="1428750"/>
          </a:xfrm>
          <a:prstGeom prst="rect">
            <a:avLst/>
          </a:prstGeom>
          <a:noFill/>
          <a:ln w="28575">
            <a:noFill/>
            <a:miter lim="800000"/>
            <a:headEnd/>
            <a:tailEnd/>
          </a:ln>
        </p:spPr>
      </p:pic>
      <p:pic>
        <p:nvPicPr>
          <p:cNvPr id="10248" name="Picture 8"/>
          <p:cNvPicPr>
            <a:picLocks noChangeAspect="1" noChangeArrowheads="1"/>
          </p:cNvPicPr>
          <p:nvPr/>
        </p:nvPicPr>
        <p:blipFill>
          <a:blip r:embed="rId5"/>
          <a:srcRect/>
          <a:stretch>
            <a:fillRect/>
          </a:stretch>
        </p:blipFill>
        <p:spPr bwMode="auto">
          <a:xfrm>
            <a:off x="5867400" y="4805363"/>
            <a:ext cx="1219200" cy="911225"/>
          </a:xfrm>
          <a:prstGeom prst="rect">
            <a:avLst/>
          </a:prstGeom>
          <a:noFill/>
          <a:ln w="28575">
            <a:noFill/>
            <a:miter lim="800000"/>
            <a:headEnd/>
            <a:tailEnd/>
          </a:ln>
        </p:spPr>
      </p:pic>
      <p:pic>
        <p:nvPicPr>
          <p:cNvPr id="10249" name="Picture 9"/>
          <p:cNvPicPr>
            <a:picLocks noChangeAspect="1" noChangeArrowheads="1"/>
          </p:cNvPicPr>
          <p:nvPr/>
        </p:nvPicPr>
        <p:blipFill>
          <a:blip r:embed="rId6"/>
          <a:srcRect/>
          <a:stretch>
            <a:fillRect/>
          </a:stretch>
        </p:blipFill>
        <p:spPr bwMode="auto">
          <a:xfrm>
            <a:off x="7097713" y="4773613"/>
            <a:ext cx="1200150" cy="958850"/>
          </a:xfrm>
          <a:prstGeom prst="rect">
            <a:avLst/>
          </a:prstGeom>
          <a:noFill/>
          <a:ln w="28575">
            <a:noFill/>
            <a:miter lim="800000"/>
            <a:headEnd/>
            <a:tailEnd/>
          </a:ln>
        </p:spPr>
      </p:pic>
      <p:pic>
        <p:nvPicPr>
          <p:cNvPr id="10251" name="Picture 11"/>
          <p:cNvPicPr>
            <a:picLocks noChangeAspect="1" noChangeArrowheads="1"/>
          </p:cNvPicPr>
          <p:nvPr/>
        </p:nvPicPr>
        <p:blipFill>
          <a:blip r:embed="rId7"/>
          <a:srcRect/>
          <a:stretch>
            <a:fillRect/>
          </a:stretch>
        </p:blipFill>
        <p:spPr bwMode="auto">
          <a:xfrm>
            <a:off x="11113" y="1863725"/>
            <a:ext cx="2544762" cy="2247900"/>
          </a:xfrm>
          <a:prstGeom prst="rect">
            <a:avLst/>
          </a:prstGeom>
          <a:noFill/>
          <a:ln w="28575">
            <a:noFill/>
            <a:miter lim="800000"/>
            <a:headEnd/>
            <a:tailEnd/>
          </a:ln>
        </p:spPr>
      </p:pic>
      <p:sp>
        <p:nvSpPr>
          <p:cNvPr id="15" name="Text Box 1027"/>
          <p:cNvSpPr txBox="1">
            <a:spLocks noChangeArrowheads="1"/>
          </p:cNvSpPr>
          <p:nvPr/>
        </p:nvSpPr>
        <p:spPr bwMode="auto">
          <a:xfrm>
            <a:off x="2379663" y="3619500"/>
            <a:ext cx="6592887" cy="461963"/>
          </a:xfrm>
          <a:prstGeom prst="rect">
            <a:avLst/>
          </a:prstGeom>
          <a:noFill/>
          <a:ln w="9525">
            <a:noFill/>
            <a:miter lim="800000"/>
            <a:headEnd/>
            <a:tailEnd/>
          </a:ln>
        </p:spPr>
        <p:txBody>
          <a:bodyPr>
            <a:spAutoFit/>
          </a:bodyPr>
          <a:lstStyle/>
          <a:p>
            <a:pPr lvl="1" algn="l">
              <a:spcBef>
                <a:spcPct val="50000"/>
              </a:spcBef>
              <a:buFontTx/>
              <a:buChar char="•"/>
            </a:pPr>
            <a:r>
              <a:rPr lang="en-US" altLang="es-ES_tradnl" sz="2400">
                <a:latin typeface="Times New Roman" pitchFamily="18" charset="0"/>
              </a:rPr>
              <a:t> Sistema de producción del calor / frio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9378"/>
                                        </p:tgtEl>
                                        <p:attrNameLst>
                                          <p:attrName>style.visibility</p:attrName>
                                        </p:attrNameLst>
                                      </p:cBhvr>
                                      <p:to>
                                        <p:strVal val="visible"/>
                                      </p:to>
                                    </p:set>
                                    <p:anim calcmode="lin" valueType="num">
                                      <p:cBhvr>
                                        <p:cTn id="7" dur="1000" fill="hold"/>
                                        <p:tgtEl>
                                          <p:spTgt spid="229378"/>
                                        </p:tgtEl>
                                        <p:attrNameLst>
                                          <p:attrName>ppt_w</p:attrName>
                                        </p:attrNameLst>
                                      </p:cBhvr>
                                      <p:tavLst>
                                        <p:tav tm="0">
                                          <p:val>
                                            <p:fltVal val="0"/>
                                          </p:val>
                                        </p:tav>
                                        <p:tav tm="100000">
                                          <p:val>
                                            <p:strVal val="#ppt_w"/>
                                          </p:val>
                                        </p:tav>
                                      </p:tavLst>
                                    </p:anim>
                                    <p:anim calcmode="lin" valueType="num">
                                      <p:cBhvr>
                                        <p:cTn id="8" dur="1000" fill="hold"/>
                                        <p:tgtEl>
                                          <p:spTgt spid="229378"/>
                                        </p:tgtEl>
                                        <p:attrNameLst>
                                          <p:attrName>ppt_h</p:attrName>
                                        </p:attrNameLst>
                                      </p:cBhvr>
                                      <p:tavLst>
                                        <p:tav tm="0">
                                          <p:val>
                                            <p:fltVal val="0"/>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10251"/>
                                        </p:tgtEl>
                                        <p:attrNameLst>
                                          <p:attrName>style.visibility</p:attrName>
                                        </p:attrNameLst>
                                      </p:cBhvr>
                                      <p:to>
                                        <p:strVal val="visible"/>
                                      </p:to>
                                    </p:set>
                                    <p:animEffect transition="in" filter="fade">
                                      <p:cBhvr>
                                        <p:cTn id="11" dur="1000"/>
                                        <p:tgtEl>
                                          <p:spTgt spid="10251"/>
                                        </p:tgtEl>
                                      </p:cBhvr>
                                    </p:animEffect>
                                    <p:anim calcmode="lin" valueType="num">
                                      <p:cBhvr>
                                        <p:cTn id="12" dur="1000" fill="hold"/>
                                        <p:tgtEl>
                                          <p:spTgt spid="10251"/>
                                        </p:tgtEl>
                                        <p:attrNameLst>
                                          <p:attrName>ppt_x</p:attrName>
                                        </p:attrNameLst>
                                      </p:cBhvr>
                                      <p:tavLst>
                                        <p:tav tm="0">
                                          <p:val>
                                            <p:strVal val="#ppt_x"/>
                                          </p:val>
                                        </p:tav>
                                        <p:tav tm="100000">
                                          <p:val>
                                            <p:strVal val="#ppt_x"/>
                                          </p:val>
                                        </p:tav>
                                      </p:tavLst>
                                    </p:anim>
                                    <p:anim calcmode="lin" valueType="num">
                                      <p:cBhvr>
                                        <p:cTn id="13" dur="1000" fill="hold"/>
                                        <p:tgtEl>
                                          <p:spTgt spid="10251"/>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1000"/>
                                  </p:stCondLst>
                                  <p:childTnLst>
                                    <p:set>
                                      <p:cBhvr>
                                        <p:cTn id="15" dur="1" fill="hold">
                                          <p:stCondLst>
                                            <p:cond delay="0"/>
                                          </p:stCondLst>
                                        </p:cTn>
                                        <p:tgtEl>
                                          <p:spTgt spid="229379"/>
                                        </p:tgtEl>
                                        <p:attrNameLst>
                                          <p:attrName>style.visibility</p:attrName>
                                        </p:attrNameLst>
                                      </p:cBhvr>
                                      <p:to>
                                        <p:strVal val="visible"/>
                                      </p:to>
                                    </p:set>
                                    <p:animEffect transition="in" filter="wipe(down)">
                                      <p:cBhvr>
                                        <p:cTn id="16" dur="1000"/>
                                        <p:tgtEl>
                                          <p:spTgt spid="229379"/>
                                        </p:tgtEl>
                                      </p:cBhvr>
                                    </p:animEffect>
                                  </p:childTnLst>
                                </p:cTn>
                              </p:par>
                              <p:par>
                                <p:cTn id="17" presetID="22" presetClass="entr" presetSubtype="4" fill="hold" nodeType="withEffect">
                                  <p:stCondLst>
                                    <p:cond delay="1000"/>
                                  </p:stCondLst>
                                  <p:childTnLst>
                                    <p:set>
                                      <p:cBhvr>
                                        <p:cTn id="18" dur="1" fill="hold">
                                          <p:stCondLst>
                                            <p:cond delay="0"/>
                                          </p:stCondLst>
                                        </p:cTn>
                                        <p:tgtEl>
                                          <p:spTgt spid="10245"/>
                                        </p:tgtEl>
                                        <p:attrNameLst>
                                          <p:attrName>style.visibility</p:attrName>
                                        </p:attrNameLst>
                                      </p:cBhvr>
                                      <p:to>
                                        <p:strVal val="visible"/>
                                      </p:to>
                                    </p:set>
                                    <p:animEffect transition="in" filter="wipe(down)">
                                      <p:cBhvr>
                                        <p:cTn id="19" dur="1000"/>
                                        <p:tgtEl>
                                          <p:spTgt spid="10245"/>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1000"/>
                                        <p:tgtEl>
                                          <p:spTgt spid="7"/>
                                        </p:tgtEl>
                                      </p:cBhvr>
                                    </p:animEffect>
                                  </p:childTnLst>
                                </p:cTn>
                              </p:par>
                              <p:par>
                                <p:cTn id="23" presetID="22" presetClass="entr" presetSubtype="4" fill="hold" nodeType="withEffect">
                                  <p:stCondLst>
                                    <p:cond delay="2000"/>
                                  </p:stCondLst>
                                  <p:childTnLst>
                                    <p:set>
                                      <p:cBhvr>
                                        <p:cTn id="24" dur="1" fill="hold">
                                          <p:stCondLst>
                                            <p:cond delay="0"/>
                                          </p:stCondLst>
                                        </p:cTn>
                                        <p:tgtEl>
                                          <p:spTgt spid="10246"/>
                                        </p:tgtEl>
                                        <p:attrNameLst>
                                          <p:attrName>style.visibility</p:attrName>
                                        </p:attrNameLst>
                                      </p:cBhvr>
                                      <p:to>
                                        <p:strVal val="visible"/>
                                      </p:to>
                                    </p:set>
                                    <p:animEffect transition="in" filter="wipe(down)">
                                      <p:cBhvr>
                                        <p:cTn id="25" dur="1000"/>
                                        <p:tgtEl>
                                          <p:spTgt spid="10246"/>
                                        </p:tgtEl>
                                      </p:cBhvr>
                                    </p:animEffect>
                                  </p:childTnLst>
                                </p:cTn>
                              </p:par>
                              <p:par>
                                <p:cTn id="26" presetID="22" presetClass="entr" presetSubtype="4" fill="hold" nodeType="withEffect">
                                  <p:stCondLst>
                                    <p:cond delay="3000"/>
                                  </p:stCondLst>
                                  <p:childTnLst>
                                    <p:set>
                                      <p:cBhvr>
                                        <p:cTn id="27" dur="1" fill="hold">
                                          <p:stCondLst>
                                            <p:cond delay="0"/>
                                          </p:stCondLst>
                                        </p:cTn>
                                        <p:tgtEl>
                                          <p:spTgt spid="10248"/>
                                        </p:tgtEl>
                                        <p:attrNameLst>
                                          <p:attrName>style.visibility</p:attrName>
                                        </p:attrNameLst>
                                      </p:cBhvr>
                                      <p:to>
                                        <p:strVal val="visible"/>
                                      </p:to>
                                    </p:set>
                                    <p:animEffect transition="in" filter="wipe(down)">
                                      <p:cBhvr>
                                        <p:cTn id="28" dur="1000"/>
                                        <p:tgtEl>
                                          <p:spTgt spid="10248"/>
                                        </p:tgtEl>
                                      </p:cBhvr>
                                    </p:animEffect>
                                  </p:childTnLst>
                                </p:cTn>
                              </p:par>
                              <p:par>
                                <p:cTn id="29" presetID="22" presetClass="entr" presetSubtype="4" fill="hold" nodeType="withEffect">
                                  <p:stCondLst>
                                    <p:cond delay="3000"/>
                                  </p:stCondLst>
                                  <p:childTnLst>
                                    <p:set>
                                      <p:cBhvr>
                                        <p:cTn id="30" dur="1" fill="hold">
                                          <p:stCondLst>
                                            <p:cond delay="0"/>
                                          </p:stCondLst>
                                        </p:cTn>
                                        <p:tgtEl>
                                          <p:spTgt spid="10249"/>
                                        </p:tgtEl>
                                        <p:attrNameLst>
                                          <p:attrName>style.visibility</p:attrName>
                                        </p:attrNameLst>
                                      </p:cBhvr>
                                      <p:to>
                                        <p:strVal val="visible"/>
                                      </p:to>
                                    </p:set>
                                    <p:animEffect transition="in" filter="wipe(down)">
                                      <p:cBhvr>
                                        <p:cTn id="31" dur="1000"/>
                                        <p:tgtEl>
                                          <p:spTgt spid="10249"/>
                                        </p:tgtEl>
                                      </p:cBhvr>
                                    </p:animEffect>
                                  </p:childTnLst>
                                </p:cTn>
                              </p:par>
                              <p:par>
                                <p:cTn id="32" presetID="22" presetClass="entr" presetSubtype="4" fill="hold" grpId="0" nodeType="withEffect">
                                  <p:stCondLst>
                                    <p:cond delay="300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1000"/>
                                        <p:tgtEl>
                                          <p:spTgt spid="8"/>
                                        </p:tgtEl>
                                      </p:cBhvr>
                                    </p:animEffect>
                                  </p:childTnLst>
                                </p:cTn>
                              </p:par>
                              <p:par>
                                <p:cTn id="35" presetID="22" presetClass="entr" presetSubtype="4" fill="hold" grpId="0" nodeType="withEffect">
                                  <p:stCondLst>
                                    <p:cond delay="300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animBg="1" autoUpdateAnimBg="0"/>
      <p:bldP spid="229379" grpId="0"/>
      <p:bldP spid="7" grpId="0"/>
      <p:bldP spid="8"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pie de página"/>
          <p:cNvSpPr>
            <a:spLocks noGrp="1"/>
          </p:cNvSpPr>
          <p:nvPr>
            <p:ph type="ftr" sz="quarter" idx="10"/>
          </p:nvPr>
        </p:nvSpPr>
        <p:spPr>
          <a:noFill/>
        </p:spPr>
        <p:txBody>
          <a:bodyPr/>
          <a:lstStyle/>
          <a:p>
            <a:r>
              <a:rPr lang="de-DE" altLang="es-ES_tradnl" smtClean="0"/>
              <a:t>     </a:t>
            </a:r>
          </a:p>
        </p:txBody>
      </p:sp>
      <p:sp>
        <p:nvSpPr>
          <p:cNvPr id="15363" name="Line 2"/>
          <p:cNvSpPr>
            <a:spLocks noChangeShapeType="1"/>
          </p:cNvSpPr>
          <p:nvPr/>
        </p:nvSpPr>
        <p:spPr bwMode="auto">
          <a:xfrm>
            <a:off x="3997325" y="4689475"/>
            <a:ext cx="1066800" cy="0"/>
          </a:xfrm>
          <a:prstGeom prst="line">
            <a:avLst/>
          </a:prstGeom>
          <a:noFill/>
          <a:ln w="19050">
            <a:noFill/>
            <a:round/>
            <a:headEnd/>
            <a:tailEnd/>
          </a:ln>
        </p:spPr>
        <p:txBody>
          <a:bodyPr wrap="none" anchor="ctr"/>
          <a:lstStyle/>
          <a:p>
            <a:endParaRPr lang="es-ES"/>
          </a:p>
        </p:txBody>
      </p:sp>
      <p:sp>
        <p:nvSpPr>
          <p:cNvPr id="272399" name="Text Box 15"/>
          <p:cNvSpPr txBox="1">
            <a:spLocks noChangeArrowheads="1"/>
          </p:cNvSpPr>
          <p:nvPr/>
        </p:nvSpPr>
        <p:spPr bwMode="auto">
          <a:xfrm>
            <a:off x="1763713" y="981075"/>
            <a:ext cx="5761037" cy="461963"/>
          </a:xfrm>
          <a:prstGeom prst="rect">
            <a:avLst/>
          </a:prstGeom>
          <a:solidFill>
            <a:srgbClr val="FFFF00"/>
          </a:solidFill>
          <a:ln>
            <a:noFill/>
          </a:ln>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spcBef>
                <a:spcPct val="50000"/>
              </a:spcBef>
              <a:defRPr/>
            </a:pPr>
            <a:r>
              <a:rPr lang="en-US" altLang="es-ES_tradnl" sz="2400" b="1" dirty="0" smtClean="0">
                <a:latin typeface="+mj-lt"/>
              </a:rPr>
              <a:t>NOSOTROS PONEMOS EL RESTO</a:t>
            </a:r>
          </a:p>
        </p:txBody>
      </p:sp>
      <p:sp>
        <p:nvSpPr>
          <p:cNvPr id="3" name="TextBox 2"/>
          <p:cNvSpPr txBox="1">
            <a:spLocks noChangeArrowheads="1"/>
          </p:cNvSpPr>
          <p:nvPr/>
        </p:nvSpPr>
        <p:spPr bwMode="auto">
          <a:xfrm>
            <a:off x="395288" y="1700213"/>
            <a:ext cx="8497887" cy="2678112"/>
          </a:xfrm>
          <a:prstGeom prst="rect">
            <a:avLst/>
          </a:prstGeom>
          <a:noFill/>
          <a:ln w="9525">
            <a:noFill/>
            <a:miter lim="800000"/>
            <a:headEnd/>
            <a:tailEnd/>
          </a:ln>
        </p:spPr>
        <p:txBody>
          <a:bodyPr>
            <a:spAutoFit/>
          </a:bodyPr>
          <a:lstStyle/>
          <a:p>
            <a:pPr marL="342900" indent="-342900" algn="l">
              <a:buFont typeface="Wingdings" pitchFamily="2" charset="2"/>
              <a:buChar char="ü"/>
            </a:pPr>
            <a:r>
              <a:rPr lang="es-ES" sz="2400"/>
              <a:t>Realizamos el estudio técnico.</a:t>
            </a:r>
          </a:p>
          <a:p>
            <a:pPr marL="342900" indent="-342900" algn="l">
              <a:buFont typeface="Wingdings" pitchFamily="2" charset="2"/>
              <a:buChar char="ü"/>
            </a:pPr>
            <a:r>
              <a:rPr lang="es-ES" sz="2400"/>
              <a:t>Realizamos diseño de la instalación sobre plano.</a:t>
            </a:r>
          </a:p>
          <a:p>
            <a:pPr marL="342900" indent="-342900" algn="l">
              <a:buFont typeface="Wingdings" pitchFamily="2" charset="2"/>
              <a:buChar char="ü"/>
            </a:pPr>
            <a:r>
              <a:rPr lang="es-ES" sz="2400"/>
              <a:t>Realizamos el presupuesto de material.</a:t>
            </a:r>
          </a:p>
          <a:p>
            <a:pPr marL="342900" indent="-342900" algn="l">
              <a:buFont typeface="Wingdings" pitchFamily="2" charset="2"/>
              <a:buChar char="ü"/>
            </a:pPr>
            <a:r>
              <a:rPr lang="es-ES" sz="2400"/>
              <a:t>Realizamos esquemas hidráulicos de la instalación.</a:t>
            </a:r>
          </a:p>
          <a:p>
            <a:pPr marL="342900" indent="-342900" algn="l">
              <a:buFont typeface="Wingdings" pitchFamily="2" charset="2"/>
              <a:buChar char="ü"/>
            </a:pPr>
            <a:r>
              <a:rPr lang="es-ES" sz="2400"/>
              <a:t>Realizamos apoyo técnico a la dirección de obra.</a:t>
            </a:r>
          </a:p>
          <a:p>
            <a:pPr marL="342900" indent="-342900" algn="l">
              <a:buFont typeface="Wingdings" pitchFamily="2" charset="2"/>
              <a:buChar char="ü"/>
            </a:pPr>
            <a:r>
              <a:rPr lang="es-ES" sz="2400"/>
              <a:t>Realizamos apoyo in-situ en obra al instalador.</a:t>
            </a:r>
          </a:p>
          <a:p>
            <a:pPr marL="342900" indent="-342900" algn="l">
              <a:buFont typeface="Wingdings" pitchFamily="2" charset="2"/>
              <a:buChar char="ü"/>
            </a:pPr>
            <a:r>
              <a:rPr lang="es-ES" sz="2400"/>
              <a:t>Y todo con la garantía de sistema Fränkische: 10 años</a:t>
            </a:r>
            <a:endParaRPr lang="es-ES_tradnl" sz="2400"/>
          </a:p>
        </p:txBody>
      </p:sp>
      <p:pic>
        <p:nvPicPr>
          <p:cNvPr id="20491" name="Picture 11"/>
          <p:cNvPicPr>
            <a:picLocks noChangeAspect="1" noChangeArrowheads="1"/>
          </p:cNvPicPr>
          <p:nvPr/>
        </p:nvPicPr>
        <p:blipFill>
          <a:blip r:embed="rId3"/>
          <a:srcRect/>
          <a:stretch>
            <a:fillRect/>
          </a:stretch>
        </p:blipFill>
        <p:spPr bwMode="auto">
          <a:xfrm>
            <a:off x="552450" y="4522788"/>
            <a:ext cx="1355725" cy="1944687"/>
          </a:xfrm>
          <a:prstGeom prst="rect">
            <a:avLst/>
          </a:prstGeom>
          <a:noFill/>
          <a:ln w="28575">
            <a:noFill/>
            <a:miter lim="800000"/>
            <a:headEnd/>
            <a:tailEnd/>
          </a:ln>
        </p:spPr>
      </p:pic>
      <p:pic>
        <p:nvPicPr>
          <p:cNvPr id="20492" name="Picture 12"/>
          <p:cNvPicPr>
            <a:picLocks noChangeAspect="1" noChangeArrowheads="1"/>
          </p:cNvPicPr>
          <p:nvPr/>
        </p:nvPicPr>
        <p:blipFill>
          <a:blip r:embed="rId4"/>
          <a:srcRect/>
          <a:stretch>
            <a:fillRect/>
          </a:stretch>
        </p:blipFill>
        <p:spPr bwMode="auto">
          <a:xfrm>
            <a:off x="1908175" y="4522788"/>
            <a:ext cx="1363663" cy="1930400"/>
          </a:xfrm>
          <a:prstGeom prst="rect">
            <a:avLst/>
          </a:prstGeom>
          <a:noFill/>
          <a:ln w="28575">
            <a:noFill/>
            <a:miter lim="800000"/>
            <a:headEnd/>
            <a:tailEnd/>
          </a:ln>
        </p:spPr>
      </p:pic>
      <p:pic>
        <p:nvPicPr>
          <p:cNvPr id="20493" name="Picture 13"/>
          <p:cNvPicPr>
            <a:picLocks noChangeAspect="1" noChangeArrowheads="1"/>
          </p:cNvPicPr>
          <p:nvPr/>
        </p:nvPicPr>
        <p:blipFill>
          <a:blip r:embed="rId5"/>
          <a:srcRect/>
          <a:stretch>
            <a:fillRect/>
          </a:stretch>
        </p:blipFill>
        <p:spPr bwMode="auto">
          <a:xfrm>
            <a:off x="3276600" y="5084763"/>
            <a:ext cx="5616575" cy="1174750"/>
          </a:xfrm>
          <a:prstGeom prst="rect">
            <a:avLst/>
          </a:prstGeom>
          <a:noFill/>
          <a:ln w="2857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2399"/>
                                        </p:tgtEl>
                                        <p:attrNameLst>
                                          <p:attrName>style.visibility</p:attrName>
                                        </p:attrNameLst>
                                      </p:cBhvr>
                                      <p:to>
                                        <p:strVal val="visible"/>
                                      </p:to>
                                    </p:set>
                                    <p:anim calcmode="lin" valueType="num">
                                      <p:cBhvr additive="base">
                                        <p:cTn id="7" dur="1000" fill="hold"/>
                                        <p:tgtEl>
                                          <p:spTgt spid="272399"/>
                                        </p:tgtEl>
                                        <p:attrNameLst>
                                          <p:attrName>ppt_x</p:attrName>
                                        </p:attrNameLst>
                                      </p:cBhvr>
                                      <p:tavLst>
                                        <p:tav tm="0">
                                          <p:val>
                                            <p:strVal val="0-#ppt_w/2"/>
                                          </p:val>
                                        </p:tav>
                                        <p:tav tm="100000">
                                          <p:val>
                                            <p:strVal val="#ppt_x"/>
                                          </p:val>
                                        </p:tav>
                                      </p:tavLst>
                                    </p:anim>
                                    <p:anim calcmode="lin" valueType="num">
                                      <p:cBhvr additive="base">
                                        <p:cTn id="8" dur="1000" fill="hold"/>
                                        <p:tgtEl>
                                          <p:spTgt spid="272399"/>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5" presetClass="entr" presetSubtype="0" fill="hold" nodeType="withEffect">
                                  <p:stCondLst>
                                    <p:cond delay="5000"/>
                                  </p:stCondLst>
                                  <p:childTnLst>
                                    <p:set>
                                      <p:cBhvr>
                                        <p:cTn id="15" dur="1" fill="hold">
                                          <p:stCondLst>
                                            <p:cond delay="0"/>
                                          </p:stCondLst>
                                        </p:cTn>
                                        <p:tgtEl>
                                          <p:spTgt spid="20491"/>
                                        </p:tgtEl>
                                        <p:attrNameLst>
                                          <p:attrName>style.visibility</p:attrName>
                                        </p:attrNameLst>
                                      </p:cBhvr>
                                      <p:to>
                                        <p:strVal val="visible"/>
                                      </p:to>
                                    </p:set>
                                    <p:animEffect transition="in" filter="fade">
                                      <p:cBhvr>
                                        <p:cTn id="16" dur="2000"/>
                                        <p:tgtEl>
                                          <p:spTgt spid="20491"/>
                                        </p:tgtEl>
                                      </p:cBhvr>
                                    </p:animEffect>
                                    <p:anim calcmode="lin" valueType="num">
                                      <p:cBhvr>
                                        <p:cTn id="17" dur="2000" fill="hold"/>
                                        <p:tgtEl>
                                          <p:spTgt spid="20491"/>
                                        </p:tgtEl>
                                        <p:attrNameLst>
                                          <p:attrName>ppt_w</p:attrName>
                                        </p:attrNameLst>
                                      </p:cBhvr>
                                      <p:tavLst>
                                        <p:tav tm="0" fmla="#ppt_w*sin(2.5*pi*$)">
                                          <p:val>
                                            <p:fltVal val="0"/>
                                          </p:val>
                                        </p:tav>
                                        <p:tav tm="100000">
                                          <p:val>
                                            <p:fltVal val="1"/>
                                          </p:val>
                                        </p:tav>
                                      </p:tavLst>
                                    </p:anim>
                                    <p:anim calcmode="lin" valueType="num">
                                      <p:cBhvr>
                                        <p:cTn id="18" dur="2000" fill="hold"/>
                                        <p:tgtEl>
                                          <p:spTgt spid="20491"/>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5000"/>
                                  </p:stCondLst>
                                  <p:childTnLst>
                                    <p:set>
                                      <p:cBhvr>
                                        <p:cTn id="20" dur="1" fill="hold">
                                          <p:stCondLst>
                                            <p:cond delay="0"/>
                                          </p:stCondLst>
                                        </p:cTn>
                                        <p:tgtEl>
                                          <p:spTgt spid="20492"/>
                                        </p:tgtEl>
                                        <p:attrNameLst>
                                          <p:attrName>style.visibility</p:attrName>
                                        </p:attrNameLst>
                                      </p:cBhvr>
                                      <p:to>
                                        <p:strVal val="visible"/>
                                      </p:to>
                                    </p:set>
                                    <p:animEffect transition="in" filter="fade">
                                      <p:cBhvr>
                                        <p:cTn id="21" dur="2000"/>
                                        <p:tgtEl>
                                          <p:spTgt spid="20492"/>
                                        </p:tgtEl>
                                      </p:cBhvr>
                                    </p:animEffect>
                                    <p:anim calcmode="lin" valueType="num">
                                      <p:cBhvr>
                                        <p:cTn id="22" dur="2000" fill="hold"/>
                                        <p:tgtEl>
                                          <p:spTgt spid="20492"/>
                                        </p:tgtEl>
                                        <p:attrNameLst>
                                          <p:attrName>ppt_w</p:attrName>
                                        </p:attrNameLst>
                                      </p:cBhvr>
                                      <p:tavLst>
                                        <p:tav tm="0" fmla="#ppt_w*sin(2.5*pi*$)">
                                          <p:val>
                                            <p:fltVal val="0"/>
                                          </p:val>
                                        </p:tav>
                                        <p:tav tm="100000">
                                          <p:val>
                                            <p:fltVal val="1"/>
                                          </p:val>
                                        </p:tav>
                                      </p:tavLst>
                                    </p:anim>
                                    <p:anim calcmode="lin" valueType="num">
                                      <p:cBhvr>
                                        <p:cTn id="23" dur="2000" fill="hold"/>
                                        <p:tgtEl>
                                          <p:spTgt spid="20492"/>
                                        </p:tgtEl>
                                        <p:attrNameLst>
                                          <p:attrName>ppt_h</p:attrName>
                                        </p:attrNameLst>
                                      </p:cBhvr>
                                      <p:tavLst>
                                        <p:tav tm="0">
                                          <p:val>
                                            <p:strVal val="#ppt_h"/>
                                          </p:val>
                                        </p:tav>
                                        <p:tav tm="100000">
                                          <p:val>
                                            <p:strVal val="#ppt_h"/>
                                          </p:val>
                                        </p:tav>
                                      </p:tavLst>
                                    </p:anim>
                                  </p:childTnLst>
                                </p:cTn>
                              </p:par>
                              <p:par>
                                <p:cTn id="24" presetID="42" presetClass="entr" presetSubtype="0" fill="hold" nodeType="withEffect">
                                  <p:stCondLst>
                                    <p:cond delay="5000"/>
                                  </p:stCondLst>
                                  <p:childTnLst>
                                    <p:set>
                                      <p:cBhvr>
                                        <p:cTn id="25" dur="1" fill="hold">
                                          <p:stCondLst>
                                            <p:cond delay="0"/>
                                          </p:stCondLst>
                                        </p:cTn>
                                        <p:tgtEl>
                                          <p:spTgt spid="20493"/>
                                        </p:tgtEl>
                                        <p:attrNameLst>
                                          <p:attrName>style.visibility</p:attrName>
                                        </p:attrNameLst>
                                      </p:cBhvr>
                                      <p:to>
                                        <p:strVal val="visible"/>
                                      </p:to>
                                    </p:set>
                                    <p:animEffect transition="in" filter="fade">
                                      <p:cBhvr>
                                        <p:cTn id="26" dur="1000"/>
                                        <p:tgtEl>
                                          <p:spTgt spid="20493"/>
                                        </p:tgtEl>
                                      </p:cBhvr>
                                    </p:animEffect>
                                    <p:anim calcmode="lin" valueType="num">
                                      <p:cBhvr>
                                        <p:cTn id="27" dur="1000" fill="hold"/>
                                        <p:tgtEl>
                                          <p:spTgt spid="20493"/>
                                        </p:tgtEl>
                                        <p:attrNameLst>
                                          <p:attrName>ppt_x</p:attrName>
                                        </p:attrNameLst>
                                      </p:cBhvr>
                                      <p:tavLst>
                                        <p:tav tm="0">
                                          <p:val>
                                            <p:strVal val="#ppt_x"/>
                                          </p:val>
                                        </p:tav>
                                        <p:tav tm="100000">
                                          <p:val>
                                            <p:strVal val="#ppt_x"/>
                                          </p:val>
                                        </p:tav>
                                      </p:tavLst>
                                    </p:anim>
                                    <p:anim calcmode="lin" valueType="num">
                                      <p:cBhvr>
                                        <p:cTn id="28" dur="1000" fill="hold"/>
                                        <p:tgtEl>
                                          <p:spTgt spid="204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9" grpId="0" animBg="1" autoUpdateAnimBg="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p:cNvPicPr>
            <a:picLocks noChangeAspect="1" noChangeArrowheads="1"/>
          </p:cNvPicPr>
          <p:nvPr/>
        </p:nvPicPr>
        <p:blipFill>
          <a:blip r:embed="rId3"/>
          <a:srcRect/>
          <a:stretch>
            <a:fillRect/>
          </a:stretch>
        </p:blipFill>
        <p:spPr bwMode="auto">
          <a:xfrm>
            <a:off x="766763" y="1484313"/>
            <a:ext cx="7610475" cy="4362450"/>
          </a:xfrm>
          <a:prstGeom prst="rect">
            <a:avLst/>
          </a:prstGeom>
          <a:noFill/>
          <a:ln w="28575">
            <a:noFill/>
            <a:miter lim="800000"/>
            <a:headEnd/>
            <a:tailEnd/>
          </a:ln>
        </p:spPr>
      </p:pic>
      <p:sp>
        <p:nvSpPr>
          <p:cNvPr id="16387" name="1 Marcador de pie de página"/>
          <p:cNvSpPr>
            <a:spLocks noGrp="1"/>
          </p:cNvSpPr>
          <p:nvPr>
            <p:ph type="ftr" sz="quarter" idx="10"/>
          </p:nvPr>
        </p:nvSpPr>
        <p:spPr>
          <a:noFill/>
        </p:spPr>
        <p:txBody>
          <a:bodyPr/>
          <a:lstStyle/>
          <a:p>
            <a:r>
              <a:rPr lang="de-DE" altLang="es-ES_tradnl" smtClean="0"/>
              <a:t>     </a:t>
            </a:r>
          </a:p>
        </p:txBody>
      </p:sp>
      <p:sp>
        <p:nvSpPr>
          <p:cNvPr id="16388" name="Line 2"/>
          <p:cNvSpPr>
            <a:spLocks noChangeShapeType="1"/>
          </p:cNvSpPr>
          <p:nvPr/>
        </p:nvSpPr>
        <p:spPr bwMode="auto">
          <a:xfrm>
            <a:off x="3997325" y="4689475"/>
            <a:ext cx="1066800" cy="0"/>
          </a:xfrm>
          <a:prstGeom prst="line">
            <a:avLst/>
          </a:prstGeom>
          <a:noFill/>
          <a:ln w="19050">
            <a:noFill/>
            <a:round/>
            <a:headEnd/>
            <a:tailEnd/>
          </a:ln>
        </p:spPr>
        <p:txBody>
          <a:bodyPr wrap="none" anchor="ctr"/>
          <a:lstStyle/>
          <a:p>
            <a:endParaRPr lang="es-ES"/>
          </a:p>
        </p:txBody>
      </p:sp>
      <p:sp>
        <p:nvSpPr>
          <p:cNvPr id="16389" name="Line 3"/>
          <p:cNvSpPr>
            <a:spLocks noChangeShapeType="1"/>
          </p:cNvSpPr>
          <p:nvPr/>
        </p:nvSpPr>
        <p:spPr bwMode="auto">
          <a:xfrm>
            <a:off x="3902075" y="5365750"/>
            <a:ext cx="1143000" cy="0"/>
          </a:xfrm>
          <a:prstGeom prst="line">
            <a:avLst/>
          </a:prstGeom>
          <a:noFill/>
          <a:ln w="19050">
            <a:noFill/>
            <a:round/>
            <a:headEnd/>
            <a:tailEnd/>
          </a:ln>
        </p:spPr>
        <p:txBody>
          <a:bodyPr wrap="none" anchor="ctr"/>
          <a:lstStyle/>
          <a:p>
            <a:endParaRPr lang="es-ES"/>
          </a:p>
        </p:txBody>
      </p:sp>
      <p:sp>
        <p:nvSpPr>
          <p:cNvPr id="16390" name="Line 4"/>
          <p:cNvSpPr>
            <a:spLocks noChangeShapeType="1"/>
          </p:cNvSpPr>
          <p:nvPr/>
        </p:nvSpPr>
        <p:spPr bwMode="auto">
          <a:xfrm>
            <a:off x="3921125" y="5100638"/>
            <a:ext cx="1143000" cy="0"/>
          </a:xfrm>
          <a:prstGeom prst="line">
            <a:avLst/>
          </a:prstGeom>
          <a:noFill/>
          <a:ln w="19050">
            <a:noFill/>
            <a:round/>
            <a:headEnd/>
            <a:tailEnd/>
          </a:ln>
        </p:spPr>
        <p:txBody>
          <a:bodyPr wrap="none" anchor="ctr"/>
          <a:lstStyle/>
          <a:p>
            <a:endParaRPr lang="es-ES"/>
          </a:p>
        </p:txBody>
      </p:sp>
      <p:sp>
        <p:nvSpPr>
          <p:cNvPr id="272399" name="Text Box 15"/>
          <p:cNvSpPr txBox="1">
            <a:spLocks noChangeArrowheads="1"/>
          </p:cNvSpPr>
          <p:nvPr/>
        </p:nvSpPr>
        <p:spPr bwMode="auto">
          <a:xfrm>
            <a:off x="611188" y="981075"/>
            <a:ext cx="7705725" cy="461963"/>
          </a:xfrm>
          <a:prstGeom prst="rect">
            <a:avLst/>
          </a:prstGeom>
          <a:solidFill>
            <a:schemeClr val="tx1"/>
          </a:solidFill>
          <a:ln>
            <a:noFill/>
          </a:ln>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spcBef>
                <a:spcPct val="50000"/>
              </a:spcBef>
              <a:defRPr/>
            </a:pPr>
            <a:r>
              <a:rPr lang="en-US" altLang="es-ES_tradnl" sz="2400" dirty="0" smtClean="0">
                <a:solidFill>
                  <a:srgbClr val="FFFFFF"/>
                </a:solidFill>
                <a:latin typeface="+mj-lt"/>
              </a:rPr>
              <a:t>FRÄNKISCHE: BUILDING TECNOLOGY</a:t>
            </a:r>
          </a:p>
        </p:txBody>
      </p:sp>
      <p:sp>
        <p:nvSpPr>
          <p:cNvPr id="16392" name="TextBox 1"/>
          <p:cNvSpPr txBox="1">
            <a:spLocks noChangeArrowheads="1"/>
          </p:cNvSpPr>
          <p:nvPr/>
        </p:nvSpPr>
        <p:spPr bwMode="auto">
          <a:xfrm>
            <a:off x="4689475" y="5949950"/>
            <a:ext cx="3770313" cy="460375"/>
          </a:xfrm>
          <a:prstGeom prst="rect">
            <a:avLst/>
          </a:prstGeom>
          <a:solidFill>
            <a:schemeClr val="tx1"/>
          </a:solidFill>
          <a:ln w="9525">
            <a:noFill/>
            <a:miter lim="800000"/>
            <a:headEnd/>
            <a:tailEnd/>
          </a:ln>
        </p:spPr>
        <p:txBody>
          <a:bodyPr wrap="none">
            <a:spAutoFit/>
          </a:bodyPr>
          <a:lstStyle/>
          <a:p>
            <a:r>
              <a:rPr lang="es-ES" sz="2400">
                <a:solidFill>
                  <a:srgbClr val="FFFF00"/>
                </a:solidFill>
              </a:rPr>
              <a:t>Gracias, Merci, Thank you</a:t>
            </a:r>
            <a:endParaRPr lang="es-ES_tradnl" sz="240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2399"/>
                                        </p:tgtEl>
                                        <p:attrNameLst>
                                          <p:attrName>style.visibility</p:attrName>
                                        </p:attrNameLst>
                                      </p:cBhvr>
                                      <p:to>
                                        <p:strVal val="visible"/>
                                      </p:to>
                                    </p:set>
                                    <p:anim calcmode="lin" valueType="num">
                                      <p:cBhvr additive="base">
                                        <p:cTn id="7" dur="500" fill="hold"/>
                                        <p:tgtEl>
                                          <p:spTgt spid="272399"/>
                                        </p:tgtEl>
                                        <p:attrNameLst>
                                          <p:attrName>ppt_x</p:attrName>
                                        </p:attrNameLst>
                                      </p:cBhvr>
                                      <p:tavLst>
                                        <p:tav tm="0">
                                          <p:val>
                                            <p:strVal val="0-#ppt_w/2"/>
                                          </p:val>
                                        </p:tav>
                                        <p:tav tm="100000">
                                          <p:val>
                                            <p:strVal val="#ppt_x"/>
                                          </p:val>
                                        </p:tav>
                                      </p:tavLst>
                                    </p:anim>
                                    <p:anim calcmode="lin" valueType="num">
                                      <p:cBhvr additive="base">
                                        <p:cTn id="8" dur="500" fill="hold"/>
                                        <p:tgtEl>
                                          <p:spTgt spid="2723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D:\FRANKISCHE\FRANKISCHE IBERICA\Fotos\FRANKISCHE\Fotos para Publicidad\ff-2-02_comp_groß.tif"/>
          <p:cNvPicPr>
            <a:picLocks noChangeAspect="1" noChangeArrowheads="1"/>
          </p:cNvPicPr>
          <p:nvPr/>
        </p:nvPicPr>
        <p:blipFill>
          <a:blip r:embed="rId3"/>
          <a:srcRect/>
          <a:stretch>
            <a:fillRect/>
          </a:stretch>
        </p:blipFill>
        <p:spPr bwMode="auto">
          <a:xfrm>
            <a:off x="787400" y="1341438"/>
            <a:ext cx="7666038" cy="3525837"/>
          </a:xfrm>
          <a:prstGeom prst="rect">
            <a:avLst/>
          </a:prstGeom>
          <a:noFill/>
          <a:ln w="9525">
            <a:noFill/>
            <a:miter lim="800000"/>
            <a:headEnd/>
            <a:tailEnd/>
          </a:ln>
        </p:spPr>
      </p:pic>
      <p:sp>
        <p:nvSpPr>
          <p:cNvPr id="3075" name="3 Marcador de pie de página"/>
          <p:cNvSpPr>
            <a:spLocks noGrp="1"/>
          </p:cNvSpPr>
          <p:nvPr>
            <p:ph type="ftr" sz="quarter" idx="10"/>
          </p:nvPr>
        </p:nvSpPr>
        <p:spPr>
          <a:noFill/>
        </p:spPr>
        <p:txBody>
          <a:bodyPr/>
          <a:lstStyle/>
          <a:p>
            <a:r>
              <a:rPr lang="de-DE" altLang="es-ES_tradnl" smtClean="0"/>
              <a:t>     </a:t>
            </a:r>
          </a:p>
        </p:txBody>
      </p:sp>
      <p:pic>
        <p:nvPicPr>
          <p:cNvPr id="2052" name="Picture 1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52496" y="2204789"/>
            <a:ext cx="5138738" cy="792163"/>
          </a:xfrm>
          <a:prstGeom prst="rect">
            <a:avLst/>
          </a:prstGeom>
          <a:noFill/>
          <a:ln>
            <a:noFill/>
          </a:ln>
          <a:effectLst>
            <a:softEdge rad="127000"/>
          </a:effectLst>
        </p:spPr>
      </p:pic>
      <p:pic>
        <p:nvPicPr>
          <p:cNvPr id="3077" name="Picture 14"/>
          <p:cNvPicPr>
            <a:picLocks noChangeAspect="1" noChangeArrowheads="1"/>
          </p:cNvPicPr>
          <p:nvPr/>
        </p:nvPicPr>
        <p:blipFill>
          <a:blip r:embed="rId5"/>
          <a:srcRect/>
          <a:stretch>
            <a:fillRect/>
          </a:stretch>
        </p:blipFill>
        <p:spPr bwMode="auto">
          <a:xfrm>
            <a:off x="611188" y="4984750"/>
            <a:ext cx="8137525" cy="1411288"/>
          </a:xfrm>
          <a:prstGeom prst="rect">
            <a:avLst/>
          </a:prstGeom>
          <a:noFill/>
          <a:ln w="28575">
            <a:noFill/>
            <a:miter lim="800000"/>
            <a:headEnd/>
            <a:tailEnd/>
          </a:ln>
        </p:spPr>
      </p:pic>
      <p:pic>
        <p:nvPicPr>
          <p:cNvPr id="3078" name="Picture 15" descr="D:\FRANKISCHE\FRANKISCHE IBERICA\Fotos\COMPONENTES SUELO RADIANTE\Plancha negra.jpg"/>
          <p:cNvPicPr>
            <a:picLocks noChangeAspect="1" noChangeArrowheads="1"/>
          </p:cNvPicPr>
          <p:nvPr/>
        </p:nvPicPr>
        <p:blipFill>
          <a:blip r:embed="rId6"/>
          <a:srcRect/>
          <a:stretch>
            <a:fillRect/>
          </a:stretch>
        </p:blipFill>
        <p:spPr bwMode="auto">
          <a:xfrm>
            <a:off x="539750" y="4965700"/>
            <a:ext cx="2663825" cy="1271588"/>
          </a:xfrm>
          <a:prstGeom prst="rect">
            <a:avLst/>
          </a:prstGeom>
          <a:noFill/>
          <a:ln w="9525">
            <a:noFill/>
            <a:miter lim="800000"/>
            <a:headEnd/>
            <a:tailEnd/>
          </a:ln>
        </p:spPr>
      </p:pic>
      <p:sp>
        <p:nvSpPr>
          <p:cNvPr id="3079" name="TextBox 2"/>
          <p:cNvSpPr txBox="1">
            <a:spLocks noChangeArrowheads="1"/>
          </p:cNvSpPr>
          <p:nvPr/>
        </p:nvSpPr>
        <p:spPr bwMode="auto">
          <a:xfrm>
            <a:off x="107950" y="647700"/>
            <a:ext cx="8785225" cy="460375"/>
          </a:xfrm>
          <a:prstGeom prst="rect">
            <a:avLst/>
          </a:prstGeom>
          <a:noFill/>
          <a:ln w="9525">
            <a:noFill/>
            <a:miter lim="800000"/>
            <a:headEnd/>
            <a:tailEnd/>
          </a:ln>
        </p:spPr>
        <p:txBody>
          <a:bodyPr>
            <a:spAutoFit/>
          </a:bodyPr>
          <a:lstStyle/>
          <a:p>
            <a:r>
              <a:rPr lang="es-ES" sz="2400" b="1"/>
              <a:t>SISTEMAS DE SUELO RADIANTE </a:t>
            </a:r>
            <a:endParaRPr lang="es-ES_tradnl"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anim calcmode="lin" valueType="num">
                                      <p:cBhvr>
                                        <p:cTn id="8" dur="2000" fill="hold"/>
                                        <p:tgtEl>
                                          <p:spTgt spid="2052"/>
                                        </p:tgtEl>
                                        <p:attrNameLst>
                                          <p:attrName>ppt_w</p:attrName>
                                        </p:attrNameLst>
                                      </p:cBhvr>
                                      <p:tavLst>
                                        <p:tav tm="0" fmla="#ppt_w*sin(2.5*pi*$)">
                                          <p:val>
                                            <p:fltVal val="0"/>
                                          </p:val>
                                        </p:tav>
                                        <p:tav tm="100000">
                                          <p:val>
                                            <p:fltVal val="1"/>
                                          </p:val>
                                        </p:tav>
                                      </p:tavLst>
                                    </p:anim>
                                    <p:anim calcmode="lin" valueType="num">
                                      <p:cBhvr>
                                        <p:cTn id="9"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pie de página"/>
          <p:cNvSpPr>
            <a:spLocks noGrp="1"/>
          </p:cNvSpPr>
          <p:nvPr>
            <p:ph type="ftr" sz="quarter" idx="10"/>
          </p:nvPr>
        </p:nvSpPr>
        <p:spPr>
          <a:noFill/>
        </p:spPr>
        <p:txBody>
          <a:bodyPr/>
          <a:lstStyle/>
          <a:p>
            <a:r>
              <a:rPr lang="de-DE" altLang="es-ES_tradnl" smtClean="0"/>
              <a:t>     </a:t>
            </a:r>
          </a:p>
        </p:txBody>
      </p:sp>
      <p:grpSp>
        <p:nvGrpSpPr>
          <p:cNvPr id="4099" name="Group 1037"/>
          <p:cNvGrpSpPr>
            <a:grpSpLocks/>
          </p:cNvGrpSpPr>
          <p:nvPr/>
        </p:nvGrpSpPr>
        <p:grpSpPr bwMode="auto">
          <a:xfrm>
            <a:off x="684213" y="1916113"/>
            <a:ext cx="4430712" cy="3937000"/>
            <a:chOff x="1338" y="1162"/>
            <a:chExt cx="2791" cy="2480"/>
          </a:xfrm>
        </p:grpSpPr>
        <p:sp>
          <p:nvSpPr>
            <p:cNvPr id="4104" name="Text Box 1026"/>
            <p:cNvSpPr txBox="1">
              <a:spLocks noChangeArrowheads="1"/>
            </p:cNvSpPr>
            <p:nvPr/>
          </p:nvSpPr>
          <p:spPr bwMode="auto">
            <a:xfrm>
              <a:off x="1338" y="1162"/>
              <a:ext cx="2791" cy="330"/>
            </a:xfrm>
            <a:prstGeom prst="rect">
              <a:avLst/>
            </a:prstGeom>
            <a:noFill/>
            <a:ln w="9525">
              <a:noFill/>
              <a:miter lim="800000"/>
              <a:headEnd/>
              <a:tailEnd/>
            </a:ln>
          </p:spPr>
          <p:txBody>
            <a:bodyPr wrap="none">
              <a:spAutoFit/>
            </a:bodyPr>
            <a:lstStyle/>
            <a:p>
              <a:pPr algn="l">
                <a:buFontTx/>
                <a:buChar char="•"/>
              </a:pPr>
              <a:r>
                <a:rPr lang="de-DE" altLang="es-ES_tradnl" sz="2800"/>
                <a:t> </a:t>
              </a:r>
              <a:r>
                <a:rPr lang="de-DE" altLang="es-ES_tradnl" sz="2000"/>
                <a:t>Edificios de oficinas y residenciales</a:t>
              </a:r>
              <a:endParaRPr lang="de-DE" altLang="es-ES_tradnl" sz="2800"/>
            </a:p>
          </p:txBody>
        </p:sp>
        <p:sp>
          <p:nvSpPr>
            <p:cNvPr id="4105" name="Text Box 1027"/>
            <p:cNvSpPr txBox="1">
              <a:spLocks noChangeArrowheads="1"/>
            </p:cNvSpPr>
            <p:nvPr/>
          </p:nvSpPr>
          <p:spPr bwMode="auto">
            <a:xfrm>
              <a:off x="1344" y="1392"/>
              <a:ext cx="1564" cy="327"/>
            </a:xfrm>
            <a:prstGeom prst="rect">
              <a:avLst/>
            </a:prstGeom>
            <a:noFill/>
            <a:ln w="9525">
              <a:noFill/>
              <a:miter lim="800000"/>
              <a:headEnd/>
              <a:tailEnd/>
            </a:ln>
          </p:spPr>
          <p:txBody>
            <a:bodyPr wrap="none">
              <a:spAutoFit/>
            </a:bodyPr>
            <a:lstStyle/>
            <a:p>
              <a:pPr algn="l">
                <a:buFontTx/>
                <a:buChar char="•"/>
              </a:pPr>
              <a:r>
                <a:rPr lang="de-DE" altLang="es-ES_tradnl" sz="2800"/>
                <a:t> </a:t>
              </a:r>
              <a:r>
                <a:rPr lang="de-DE" altLang="es-ES_tradnl" sz="2000"/>
                <a:t>Naves industriales</a:t>
              </a:r>
              <a:endParaRPr lang="de-DE" altLang="es-ES_tradnl" sz="2800"/>
            </a:p>
          </p:txBody>
        </p:sp>
        <p:sp>
          <p:nvSpPr>
            <p:cNvPr id="4106" name="Text Box 1028"/>
            <p:cNvSpPr txBox="1">
              <a:spLocks noChangeArrowheads="1"/>
            </p:cNvSpPr>
            <p:nvPr/>
          </p:nvSpPr>
          <p:spPr bwMode="auto">
            <a:xfrm>
              <a:off x="1344" y="1632"/>
              <a:ext cx="2133" cy="327"/>
            </a:xfrm>
            <a:prstGeom prst="rect">
              <a:avLst/>
            </a:prstGeom>
            <a:noFill/>
            <a:ln w="9525">
              <a:noFill/>
              <a:miter lim="800000"/>
              <a:headEnd/>
              <a:tailEnd/>
            </a:ln>
          </p:spPr>
          <p:txBody>
            <a:bodyPr wrap="none">
              <a:spAutoFit/>
            </a:bodyPr>
            <a:lstStyle/>
            <a:p>
              <a:pPr algn="l">
                <a:buFontTx/>
                <a:buChar char="•"/>
              </a:pPr>
              <a:r>
                <a:rPr lang="de-DE" altLang="es-ES_tradnl" sz="2800"/>
                <a:t> </a:t>
              </a:r>
              <a:r>
                <a:rPr lang="de-DE" altLang="es-ES_tradnl" sz="2000"/>
                <a:t>Concesionarios de coches</a:t>
              </a:r>
              <a:endParaRPr lang="de-DE" altLang="es-ES_tradnl" sz="2800"/>
            </a:p>
          </p:txBody>
        </p:sp>
        <p:sp>
          <p:nvSpPr>
            <p:cNvPr id="4107" name="Text Box 1029"/>
            <p:cNvSpPr txBox="1">
              <a:spLocks noChangeArrowheads="1"/>
            </p:cNvSpPr>
            <p:nvPr/>
          </p:nvSpPr>
          <p:spPr bwMode="auto">
            <a:xfrm>
              <a:off x="1344" y="1872"/>
              <a:ext cx="1658" cy="330"/>
            </a:xfrm>
            <a:prstGeom prst="rect">
              <a:avLst/>
            </a:prstGeom>
            <a:noFill/>
            <a:ln w="9525">
              <a:noFill/>
              <a:miter lim="800000"/>
              <a:headEnd/>
              <a:tailEnd/>
            </a:ln>
          </p:spPr>
          <p:txBody>
            <a:bodyPr wrap="none">
              <a:spAutoFit/>
            </a:bodyPr>
            <a:lstStyle/>
            <a:p>
              <a:pPr algn="l">
                <a:buFontTx/>
                <a:buChar char="•"/>
              </a:pPr>
              <a:r>
                <a:rPr lang="de-DE" altLang="es-ES_tradnl" sz="2800"/>
                <a:t> </a:t>
              </a:r>
              <a:r>
                <a:rPr lang="de-DE" altLang="es-ES_tradnl" sz="2000"/>
                <a:t>Rampas de garajes</a:t>
              </a:r>
              <a:endParaRPr lang="de-DE" altLang="es-ES_tradnl" sz="2800"/>
            </a:p>
          </p:txBody>
        </p:sp>
        <p:sp>
          <p:nvSpPr>
            <p:cNvPr id="4108" name="Text Box 1030"/>
            <p:cNvSpPr txBox="1">
              <a:spLocks noChangeArrowheads="1"/>
            </p:cNvSpPr>
            <p:nvPr/>
          </p:nvSpPr>
          <p:spPr bwMode="auto">
            <a:xfrm>
              <a:off x="1344" y="2112"/>
              <a:ext cx="2718" cy="327"/>
            </a:xfrm>
            <a:prstGeom prst="rect">
              <a:avLst/>
            </a:prstGeom>
            <a:noFill/>
            <a:ln w="9525">
              <a:noFill/>
              <a:miter lim="800000"/>
              <a:headEnd/>
              <a:tailEnd/>
            </a:ln>
          </p:spPr>
          <p:txBody>
            <a:bodyPr wrap="none">
              <a:spAutoFit/>
            </a:bodyPr>
            <a:lstStyle/>
            <a:p>
              <a:pPr algn="l">
                <a:buFontTx/>
                <a:buChar char="•"/>
              </a:pPr>
              <a:r>
                <a:rPr lang="de-DE" altLang="es-ES_tradnl" sz="2800"/>
                <a:t> </a:t>
              </a:r>
              <a:r>
                <a:rPr lang="de-DE" altLang="es-ES_tradnl" sz="2000"/>
                <a:t>Restaurantes y salas de reuniones</a:t>
              </a:r>
              <a:endParaRPr lang="de-DE" altLang="es-ES_tradnl" sz="2800"/>
            </a:p>
          </p:txBody>
        </p:sp>
        <p:sp>
          <p:nvSpPr>
            <p:cNvPr id="4109" name="Text Box 1031"/>
            <p:cNvSpPr txBox="1">
              <a:spLocks noChangeArrowheads="1"/>
            </p:cNvSpPr>
            <p:nvPr/>
          </p:nvSpPr>
          <p:spPr bwMode="auto">
            <a:xfrm>
              <a:off x="1344" y="2352"/>
              <a:ext cx="1714" cy="327"/>
            </a:xfrm>
            <a:prstGeom prst="rect">
              <a:avLst/>
            </a:prstGeom>
            <a:noFill/>
            <a:ln w="9525">
              <a:noFill/>
              <a:miter lim="800000"/>
              <a:headEnd/>
              <a:tailEnd/>
            </a:ln>
          </p:spPr>
          <p:txBody>
            <a:bodyPr wrap="none">
              <a:spAutoFit/>
            </a:bodyPr>
            <a:lstStyle/>
            <a:p>
              <a:pPr algn="l">
                <a:buFontTx/>
                <a:buChar char="•"/>
              </a:pPr>
              <a:r>
                <a:rPr lang="de-DE" altLang="es-ES_tradnl" sz="2800"/>
                <a:t> </a:t>
              </a:r>
              <a:r>
                <a:rPr lang="de-DE" altLang="es-ES_tradnl" sz="2000"/>
                <a:t>Centros comerciales</a:t>
              </a:r>
              <a:endParaRPr lang="de-DE" altLang="es-ES_tradnl" sz="2800"/>
            </a:p>
          </p:txBody>
        </p:sp>
        <p:sp>
          <p:nvSpPr>
            <p:cNvPr id="4110" name="Text Box 1032"/>
            <p:cNvSpPr txBox="1">
              <a:spLocks noChangeArrowheads="1"/>
            </p:cNvSpPr>
            <p:nvPr/>
          </p:nvSpPr>
          <p:spPr bwMode="auto">
            <a:xfrm>
              <a:off x="1344" y="2592"/>
              <a:ext cx="2036" cy="330"/>
            </a:xfrm>
            <a:prstGeom prst="rect">
              <a:avLst/>
            </a:prstGeom>
            <a:noFill/>
            <a:ln w="9525">
              <a:noFill/>
              <a:miter lim="800000"/>
              <a:headEnd/>
              <a:tailEnd/>
            </a:ln>
          </p:spPr>
          <p:txBody>
            <a:bodyPr wrap="none">
              <a:spAutoFit/>
            </a:bodyPr>
            <a:lstStyle/>
            <a:p>
              <a:pPr algn="l">
                <a:buFontTx/>
                <a:buChar char="•"/>
              </a:pPr>
              <a:r>
                <a:rPr lang="de-DE" altLang="es-ES_tradnl" sz="2800"/>
                <a:t> </a:t>
              </a:r>
              <a:r>
                <a:rPr lang="de-DE" altLang="es-ES_tradnl" sz="2000"/>
                <a:t>Hoteles y Casas Rurales</a:t>
              </a:r>
              <a:endParaRPr lang="de-DE" altLang="es-ES_tradnl" sz="2800"/>
            </a:p>
          </p:txBody>
        </p:sp>
        <p:sp>
          <p:nvSpPr>
            <p:cNvPr id="4111" name="Text Box 1033"/>
            <p:cNvSpPr txBox="1">
              <a:spLocks noChangeArrowheads="1"/>
            </p:cNvSpPr>
            <p:nvPr/>
          </p:nvSpPr>
          <p:spPr bwMode="auto">
            <a:xfrm>
              <a:off x="1344" y="2832"/>
              <a:ext cx="1831" cy="327"/>
            </a:xfrm>
            <a:prstGeom prst="rect">
              <a:avLst/>
            </a:prstGeom>
            <a:noFill/>
            <a:ln w="9525">
              <a:noFill/>
              <a:miter lim="800000"/>
              <a:headEnd/>
              <a:tailEnd/>
            </a:ln>
          </p:spPr>
          <p:txBody>
            <a:bodyPr wrap="none">
              <a:spAutoFit/>
            </a:bodyPr>
            <a:lstStyle/>
            <a:p>
              <a:pPr algn="l">
                <a:buFontTx/>
                <a:buChar char="•"/>
              </a:pPr>
              <a:r>
                <a:rPr lang="de-DE" altLang="es-ES_tradnl" sz="2800"/>
                <a:t> </a:t>
              </a:r>
              <a:r>
                <a:rPr lang="de-DE" altLang="es-ES_tradnl" sz="2000"/>
                <a:t>Pabellones deportivos</a:t>
              </a:r>
              <a:endParaRPr lang="de-DE" altLang="es-ES_tradnl" sz="2800"/>
            </a:p>
          </p:txBody>
        </p:sp>
        <p:sp>
          <p:nvSpPr>
            <p:cNvPr id="4112" name="Text Box 1034"/>
            <p:cNvSpPr txBox="1">
              <a:spLocks noChangeArrowheads="1"/>
            </p:cNvSpPr>
            <p:nvPr/>
          </p:nvSpPr>
          <p:spPr bwMode="auto">
            <a:xfrm>
              <a:off x="1344" y="3312"/>
              <a:ext cx="1712" cy="330"/>
            </a:xfrm>
            <a:prstGeom prst="rect">
              <a:avLst/>
            </a:prstGeom>
            <a:noFill/>
            <a:ln w="9525">
              <a:noFill/>
              <a:miter lim="800000"/>
              <a:headEnd/>
              <a:tailEnd/>
            </a:ln>
          </p:spPr>
          <p:txBody>
            <a:bodyPr wrap="none">
              <a:spAutoFit/>
            </a:bodyPr>
            <a:lstStyle/>
            <a:p>
              <a:pPr algn="l">
                <a:buFontTx/>
                <a:buChar char="•"/>
              </a:pPr>
              <a:r>
                <a:rPr lang="de-DE" altLang="es-ES_tradnl" sz="2800"/>
                <a:t> </a:t>
              </a:r>
              <a:r>
                <a:rPr lang="de-DE" altLang="es-ES_tradnl" sz="2000"/>
                <a:t>Jardines de Invierno</a:t>
              </a:r>
              <a:endParaRPr lang="de-DE" altLang="es-ES_tradnl" sz="2800"/>
            </a:p>
          </p:txBody>
        </p:sp>
        <p:sp>
          <p:nvSpPr>
            <p:cNvPr id="4113" name="Text Box 1035"/>
            <p:cNvSpPr txBox="1">
              <a:spLocks noChangeArrowheads="1"/>
            </p:cNvSpPr>
            <p:nvPr/>
          </p:nvSpPr>
          <p:spPr bwMode="auto">
            <a:xfrm>
              <a:off x="1344" y="3072"/>
              <a:ext cx="1523" cy="330"/>
            </a:xfrm>
            <a:prstGeom prst="rect">
              <a:avLst/>
            </a:prstGeom>
            <a:noFill/>
            <a:ln w="9525">
              <a:noFill/>
              <a:miter lim="800000"/>
              <a:headEnd/>
              <a:tailEnd/>
            </a:ln>
          </p:spPr>
          <p:txBody>
            <a:bodyPr wrap="none">
              <a:spAutoFit/>
            </a:bodyPr>
            <a:lstStyle/>
            <a:p>
              <a:pPr algn="l">
                <a:buFontTx/>
                <a:buChar char="•"/>
              </a:pPr>
              <a:r>
                <a:rPr lang="de-DE" altLang="es-ES_tradnl" sz="2800"/>
                <a:t> </a:t>
              </a:r>
              <a:r>
                <a:rPr lang="de-DE" altLang="es-ES_tradnl" sz="2000"/>
                <a:t>Campos de futbol</a:t>
              </a:r>
              <a:endParaRPr lang="de-DE" altLang="es-ES_tradnl" sz="2800"/>
            </a:p>
          </p:txBody>
        </p:sp>
      </p:grpSp>
      <p:sp>
        <p:nvSpPr>
          <p:cNvPr id="319500" name="Text Box 1036"/>
          <p:cNvSpPr txBox="1">
            <a:spLocks noChangeArrowheads="1"/>
          </p:cNvSpPr>
          <p:nvPr/>
        </p:nvSpPr>
        <p:spPr bwMode="auto">
          <a:xfrm>
            <a:off x="685800" y="838200"/>
            <a:ext cx="4038600" cy="461963"/>
          </a:xfrm>
          <a:prstGeom prst="rect">
            <a:avLst/>
          </a:prstGeom>
          <a:noFill/>
          <a:ln w="9525">
            <a:noFill/>
            <a:miter lim="800000"/>
            <a:headEnd/>
            <a:tailEnd/>
          </a:ln>
        </p:spPr>
        <p:txBody>
          <a:bodyPr wrap="none">
            <a:spAutoFit/>
          </a:bodyPr>
          <a:lstStyle/>
          <a:p>
            <a:pPr algn="l"/>
            <a:r>
              <a:rPr lang="en-US" altLang="es-ES_tradnl" sz="2400" b="1"/>
              <a:t>CAMPOS DE APLICACIÓN</a:t>
            </a:r>
            <a:endParaRPr lang="en-US" altLang="es-ES_tradnl" sz="2400"/>
          </a:p>
        </p:txBody>
      </p:sp>
      <p:pic>
        <p:nvPicPr>
          <p:cNvPr id="4101" name="Picture 37"/>
          <p:cNvPicPr>
            <a:picLocks noChangeAspect="1" noChangeArrowheads="1"/>
          </p:cNvPicPr>
          <p:nvPr/>
        </p:nvPicPr>
        <p:blipFill>
          <a:blip r:embed="rId3"/>
          <a:srcRect/>
          <a:stretch>
            <a:fillRect/>
          </a:stretch>
        </p:blipFill>
        <p:spPr bwMode="auto">
          <a:xfrm>
            <a:off x="6505575" y="3284538"/>
            <a:ext cx="1935163" cy="1343025"/>
          </a:xfrm>
          <a:prstGeom prst="rect">
            <a:avLst/>
          </a:prstGeom>
          <a:noFill/>
          <a:ln w="28575">
            <a:noFill/>
            <a:miter lim="800000"/>
            <a:headEnd/>
            <a:tailEnd/>
          </a:ln>
        </p:spPr>
      </p:pic>
      <p:pic>
        <p:nvPicPr>
          <p:cNvPr id="4102" name="Picture 38"/>
          <p:cNvPicPr>
            <a:picLocks noChangeAspect="1" noChangeArrowheads="1"/>
          </p:cNvPicPr>
          <p:nvPr/>
        </p:nvPicPr>
        <p:blipFill>
          <a:blip r:embed="rId4"/>
          <a:srcRect/>
          <a:stretch>
            <a:fillRect/>
          </a:stretch>
        </p:blipFill>
        <p:spPr bwMode="auto">
          <a:xfrm>
            <a:off x="6519863" y="4797425"/>
            <a:ext cx="1920875" cy="1268413"/>
          </a:xfrm>
          <a:prstGeom prst="rect">
            <a:avLst/>
          </a:prstGeom>
          <a:noFill/>
          <a:ln w="28575">
            <a:noFill/>
            <a:miter lim="800000"/>
            <a:headEnd/>
            <a:tailEnd/>
          </a:ln>
        </p:spPr>
      </p:pic>
      <p:pic>
        <p:nvPicPr>
          <p:cNvPr id="4103" name="Picture 39" descr="D:\FRANKISCHE\FRANKISCHE IBERICA\Fotos\FRANKISCHE\Fotos para Publicidad\montajes02.jpg"/>
          <p:cNvPicPr>
            <a:picLocks noChangeAspect="1" noChangeArrowheads="1"/>
          </p:cNvPicPr>
          <p:nvPr/>
        </p:nvPicPr>
        <p:blipFill>
          <a:blip r:embed="rId5"/>
          <a:srcRect/>
          <a:stretch>
            <a:fillRect/>
          </a:stretch>
        </p:blipFill>
        <p:spPr bwMode="auto">
          <a:xfrm>
            <a:off x="6534150" y="1916113"/>
            <a:ext cx="1878013" cy="12525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9500"/>
                                        </p:tgtEl>
                                        <p:attrNameLst>
                                          <p:attrName>style.visibility</p:attrName>
                                        </p:attrNameLst>
                                      </p:cBhvr>
                                      <p:to>
                                        <p:strVal val="visible"/>
                                      </p:to>
                                    </p:set>
                                    <p:anim calcmode="lin" valueType="num">
                                      <p:cBhvr>
                                        <p:cTn id="7" dur="1000" fill="hold"/>
                                        <p:tgtEl>
                                          <p:spTgt spid="319500"/>
                                        </p:tgtEl>
                                        <p:attrNameLst>
                                          <p:attrName>ppt_w</p:attrName>
                                        </p:attrNameLst>
                                      </p:cBhvr>
                                      <p:tavLst>
                                        <p:tav tm="0">
                                          <p:val>
                                            <p:fltVal val="0"/>
                                          </p:val>
                                        </p:tav>
                                        <p:tav tm="100000">
                                          <p:val>
                                            <p:strVal val="#ppt_w"/>
                                          </p:val>
                                        </p:tav>
                                      </p:tavLst>
                                    </p:anim>
                                    <p:anim calcmode="lin" valueType="num">
                                      <p:cBhvr>
                                        <p:cTn id="8" dur="1000" fill="hold"/>
                                        <p:tgtEl>
                                          <p:spTgt spid="319500"/>
                                        </p:tgtEl>
                                        <p:attrNameLst>
                                          <p:attrName>ppt_h</p:attrName>
                                        </p:attrNameLst>
                                      </p:cBhvr>
                                      <p:tavLst>
                                        <p:tav tm="0">
                                          <p:val>
                                            <p:fltVal val="0"/>
                                          </p:val>
                                        </p:tav>
                                        <p:tav tm="100000">
                                          <p:val>
                                            <p:strVal val="#ppt_h"/>
                                          </p:val>
                                        </p:tav>
                                      </p:tavLst>
                                    </p:anim>
                                    <p:animEffect transition="in" filter="fade">
                                      <p:cBhvr>
                                        <p:cTn id="9" dur="1000"/>
                                        <p:tgtEl>
                                          <p:spTgt spid="319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pie de página"/>
          <p:cNvSpPr>
            <a:spLocks noGrp="1"/>
          </p:cNvSpPr>
          <p:nvPr>
            <p:ph type="ftr" sz="quarter" idx="10"/>
          </p:nvPr>
        </p:nvSpPr>
        <p:spPr>
          <a:noFill/>
        </p:spPr>
        <p:txBody>
          <a:bodyPr/>
          <a:lstStyle/>
          <a:p>
            <a:r>
              <a:rPr lang="de-DE" altLang="es-ES_tradnl" smtClean="0"/>
              <a:t>     </a:t>
            </a:r>
          </a:p>
        </p:txBody>
      </p:sp>
      <p:sp>
        <p:nvSpPr>
          <p:cNvPr id="9219" name="Text Box 3"/>
          <p:cNvSpPr txBox="1">
            <a:spLocks noChangeArrowheads="1"/>
          </p:cNvSpPr>
          <p:nvPr/>
        </p:nvSpPr>
        <p:spPr bwMode="auto">
          <a:xfrm>
            <a:off x="762000" y="965200"/>
            <a:ext cx="5321300" cy="461963"/>
          </a:xfrm>
          <a:prstGeom prst="rect">
            <a:avLst/>
          </a:prstGeom>
          <a:noFill/>
          <a:ln w="9525">
            <a:noFill/>
            <a:miter lim="800000"/>
            <a:headEnd/>
            <a:tailEnd/>
          </a:ln>
        </p:spPr>
        <p:txBody>
          <a:bodyPr wrap="none">
            <a:spAutoFit/>
          </a:bodyPr>
          <a:lstStyle/>
          <a:p>
            <a:pPr algn="l"/>
            <a:r>
              <a:rPr lang="en-US" altLang="es-ES_tradnl" sz="2400" b="1"/>
              <a:t>VENTAJAS DEL SUELO RADIANTE</a:t>
            </a:r>
            <a:endParaRPr lang="en-US" altLang="es-ES_tradnl" sz="2800"/>
          </a:p>
        </p:txBody>
      </p:sp>
      <p:grpSp>
        <p:nvGrpSpPr>
          <p:cNvPr id="9220" name="Group 4"/>
          <p:cNvGrpSpPr>
            <a:grpSpLocks/>
          </p:cNvGrpSpPr>
          <p:nvPr/>
        </p:nvGrpSpPr>
        <p:grpSpPr bwMode="auto">
          <a:xfrm>
            <a:off x="228600" y="1700213"/>
            <a:ext cx="8474075" cy="4267200"/>
            <a:chOff x="134" y="960"/>
            <a:chExt cx="5338" cy="2688"/>
          </a:xfrm>
        </p:grpSpPr>
        <p:sp>
          <p:nvSpPr>
            <p:cNvPr id="5130" name="Rectangle 5"/>
            <p:cNvSpPr>
              <a:spLocks noChangeArrowheads="1"/>
            </p:cNvSpPr>
            <p:nvPr/>
          </p:nvSpPr>
          <p:spPr bwMode="auto">
            <a:xfrm>
              <a:off x="1056" y="960"/>
              <a:ext cx="4416" cy="2688"/>
            </a:xfrm>
            <a:prstGeom prst="rect">
              <a:avLst/>
            </a:prstGeom>
            <a:solidFill>
              <a:srgbClr val="FFFFFF"/>
            </a:solidFill>
            <a:ln w="9525">
              <a:solidFill>
                <a:srgbClr val="000000"/>
              </a:solidFill>
              <a:miter lim="800000"/>
              <a:headEnd/>
              <a:tailEnd/>
            </a:ln>
            <a:effectLst>
              <a:outerShdw dist="125724" dir="2700000" algn="ctr" rotWithShape="0">
                <a:srgbClr val="CC0000"/>
              </a:outerShdw>
            </a:effectLst>
          </p:spPr>
          <p:txBody>
            <a:bodyPr wrap="none" anchor="ctr"/>
            <a:lstStyle/>
            <a:p>
              <a:pPr algn="l"/>
              <a:r>
                <a:rPr lang="en-US" altLang="es-ES_tradnl" sz="1600" b="1"/>
                <a:t>             </a:t>
              </a:r>
            </a:p>
            <a:p>
              <a:pPr algn="l"/>
              <a:endParaRPr lang="en-US" altLang="es-ES_tradnl" sz="1600" b="1"/>
            </a:p>
            <a:p>
              <a:pPr algn="l"/>
              <a:endParaRPr lang="de-DE" altLang="es-ES_tradnl" sz="1600" b="1"/>
            </a:p>
          </p:txBody>
        </p:sp>
        <p:grpSp>
          <p:nvGrpSpPr>
            <p:cNvPr id="5131" name="Group 6"/>
            <p:cNvGrpSpPr>
              <a:grpSpLocks/>
            </p:cNvGrpSpPr>
            <p:nvPr/>
          </p:nvGrpSpPr>
          <p:grpSpPr bwMode="auto">
            <a:xfrm>
              <a:off x="1104" y="1092"/>
              <a:ext cx="2537" cy="240"/>
              <a:chOff x="1104" y="1092"/>
              <a:chExt cx="2537" cy="240"/>
            </a:xfrm>
          </p:grpSpPr>
          <p:sp>
            <p:nvSpPr>
              <p:cNvPr id="5147" name="Text Box 7"/>
              <p:cNvSpPr txBox="1">
                <a:spLocks noChangeArrowheads="1"/>
              </p:cNvSpPr>
              <p:nvPr/>
            </p:nvSpPr>
            <p:spPr bwMode="auto">
              <a:xfrm>
                <a:off x="1526" y="1092"/>
                <a:ext cx="2115" cy="213"/>
              </a:xfrm>
              <a:prstGeom prst="rect">
                <a:avLst/>
              </a:prstGeom>
              <a:noFill/>
              <a:ln w="9525">
                <a:noFill/>
                <a:miter lim="800000"/>
                <a:headEnd/>
                <a:tailEnd/>
              </a:ln>
            </p:spPr>
            <p:txBody>
              <a:bodyPr>
                <a:spAutoFit/>
              </a:bodyPr>
              <a:lstStyle/>
              <a:p>
                <a:pPr algn="l"/>
                <a:r>
                  <a:rPr lang="en-US" altLang="es-ES_tradnl" sz="1600" b="1"/>
                  <a:t>Bajos costes de mantenimiento</a:t>
                </a:r>
              </a:p>
            </p:txBody>
          </p:sp>
          <p:sp>
            <p:nvSpPr>
              <p:cNvPr id="5148" name="AutoShape 8"/>
              <p:cNvSpPr>
                <a:spLocks noChangeArrowheads="1"/>
              </p:cNvSpPr>
              <p:nvPr/>
            </p:nvSpPr>
            <p:spPr bwMode="auto">
              <a:xfrm>
                <a:off x="1104" y="1092"/>
                <a:ext cx="336" cy="240"/>
              </a:xfrm>
              <a:prstGeom prst="rightArrow">
                <a:avLst>
                  <a:gd name="adj1" fmla="val 50000"/>
                  <a:gd name="adj2" fmla="val 35000"/>
                </a:avLst>
              </a:prstGeom>
              <a:solidFill>
                <a:srgbClr val="FFFF00"/>
              </a:solidFill>
              <a:ln w="9525">
                <a:solidFill>
                  <a:srgbClr val="000000"/>
                </a:solidFill>
                <a:miter lim="800000"/>
                <a:headEnd/>
                <a:tailEnd/>
              </a:ln>
            </p:spPr>
            <p:txBody>
              <a:bodyPr wrap="none" anchor="ctr"/>
              <a:lstStyle/>
              <a:p>
                <a:endParaRPr lang="es-ES" altLang="es-ES_tradnl"/>
              </a:p>
            </p:txBody>
          </p:sp>
        </p:grpSp>
        <p:pic>
          <p:nvPicPr>
            <p:cNvPr id="5132" name="Picture 9" descr="Smily"/>
            <p:cNvPicPr>
              <a:picLocks noChangeAspect="1" noChangeArrowheads="1"/>
            </p:cNvPicPr>
            <p:nvPr/>
          </p:nvPicPr>
          <p:blipFill>
            <a:blip r:embed="rId3"/>
            <a:srcRect/>
            <a:stretch>
              <a:fillRect/>
            </a:stretch>
          </p:blipFill>
          <p:spPr bwMode="auto">
            <a:xfrm>
              <a:off x="134" y="1148"/>
              <a:ext cx="671" cy="671"/>
            </a:xfrm>
            <a:prstGeom prst="rect">
              <a:avLst/>
            </a:prstGeom>
            <a:noFill/>
            <a:ln w="9525">
              <a:noFill/>
              <a:miter lim="800000"/>
              <a:headEnd/>
              <a:tailEnd/>
            </a:ln>
          </p:spPr>
        </p:pic>
        <p:pic>
          <p:nvPicPr>
            <p:cNvPr id="5133" name="Picture 10" descr="Grundriss"/>
            <p:cNvPicPr>
              <a:picLocks noChangeAspect="1" noChangeArrowheads="1"/>
            </p:cNvPicPr>
            <p:nvPr/>
          </p:nvPicPr>
          <p:blipFill>
            <a:blip r:embed="rId4"/>
            <a:srcRect/>
            <a:stretch>
              <a:fillRect/>
            </a:stretch>
          </p:blipFill>
          <p:spPr bwMode="auto">
            <a:xfrm>
              <a:off x="4227" y="2528"/>
              <a:ext cx="1244" cy="1090"/>
            </a:xfrm>
            <a:prstGeom prst="rect">
              <a:avLst/>
            </a:prstGeom>
            <a:noFill/>
            <a:ln w="9525">
              <a:noFill/>
              <a:miter lim="800000"/>
              <a:headEnd/>
              <a:tailEnd/>
            </a:ln>
          </p:spPr>
        </p:pic>
        <p:grpSp>
          <p:nvGrpSpPr>
            <p:cNvPr id="5134" name="Group 11"/>
            <p:cNvGrpSpPr>
              <a:grpSpLocks/>
            </p:cNvGrpSpPr>
            <p:nvPr/>
          </p:nvGrpSpPr>
          <p:grpSpPr bwMode="auto">
            <a:xfrm>
              <a:off x="1104" y="2898"/>
              <a:ext cx="1972" cy="240"/>
              <a:chOff x="1104" y="2898"/>
              <a:chExt cx="1972" cy="240"/>
            </a:xfrm>
          </p:grpSpPr>
          <p:sp>
            <p:nvSpPr>
              <p:cNvPr id="5145" name="AutoShape 12"/>
              <p:cNvSpPr>
                <a:spLocks noChangeArrowheads="1"/>
              </p:cNvSpPr>
              <p:nvPr/>
            </p:nvSpPr>
            <p:spPr bwMode="auto">
              <a:xfrm>
                <a:off x="1104" y="2898"/>
                <a:ext cx="336" cy="240"/>
              </a:xfrm>
              <a:prstGeom prst="rightArrow">
                <a:avLst>
                  <a:gd name="adj1" fmla="val 50000"/>
                  <a:gd name="adj2" fmla="val 35000"/>
                </a:avLst>
              </a:prstGeom>
              <a:solidFill>
                <a:srgbClr val="FFFF00"/>
              </a:solidFill>
              <a:ln w="9525">
                <a:solidFill>
                  <a:srgbClr val="000000"/>
                </a:solidFill>
                <a:miter lim="800000"/>
                <a:headEnd/>
                <a:tailEnd/>
              </a:ln>
            </p:spPr>
            <p:txBody>
              <a:bodyPr wrap="none" anchor="ctr"/>
              <a:lstStyle/>
              <a:p>
                <a:endParaRPr lang="es-ES" altLang="es-ES_tradnl"/>
              </a:p>
            </p:txBody>
          </p:sp>
          <p:sp>
            <p:nvSpPr>
              <p:cNvPr id="5146" name="Rectangle 13"/>
              <p:cNvSpPr>
                <a:spLocks noChangeArrowheads="1"/>
              </p:cNvSpPr>
              <p:nvPr/>
            </p:nvSpPr>
            <p:spPr bwMode="auto">
              <a:xfrm>
                <a:off x="1544" y="2926"/>
                <a:ext cx="1532" cy="212"/>
              </a:xfrm>
              <a:prstGeom prst="rect">
                <a:avLst/>
              </a:prstGeom>
              <a:noFill/>
              <a:ln w="9525">
                <a:noFill/>
                <a:miter lim="800000"/>
                <a:headEnd/>
                <a:tailEnd/>
              </a:ln>
            </p:spPr>
            <p:txBody>
              <a:bodyPr wrap="none">
                <a:spAutoFit/>
              </a:bodyPr>
              <a:lstStyle/>
              <a:p>
                <a:pPr algn="l"/>
                <a:r>
                  <a:rPr lang="en-US" altLang="es-ES_tradnl" sz="1600" b="1"/>
                  <a:t>Libertad arquitectónica</a:t>
                </a:r>
                <a:endParaRPr lang="de-DE" altLang="es-ES_tradnl" sz="1600" b="1"/>
              </a:p>
            </p:txBody>
          </p:sp>
        </p:grpSp>
        <p:grpSp>
          <p:nvGrpSpPr>
            <p:cNvPr id="5135" name="Group 14"/>
            <p:cNvGrpSpPr>
              <a:grpSpLocks/>
            </p:cNvGrpSpPr>
            <p:nvPr/>
          </p:nvGrpSpPr>
          <p:grpSpPr bwMode="auto">
            <a:xfrm>
              <a:off x="1104" y="1862"/>
              <a:ext cx="2156" cy="470"/>
              <a:chOff x="1104" y="1862"/>
              <a:chExt cx="2156" cy="470"/>
            </a:xfrm>
          </p:grpSpPr>
          <p:sp>
            <p:nvSpPr>
              <p:cNvPr id="5142" name="Text Box 15"/>
              <p:cNvSpPr txBox="1">
                <a:spLocks noChangeArrowheads="1"/>
              </p:cNvSpPr>
              <p:nvPr/>
            </p:nvSpPr>
            <p:spPr bwMode="auto">
              <a:xfrm>
                <a:off x="1526" y="1862"/>
                <a:ext cx="1034" cy="212"/>
              </a:xfrm>
              <a:prstGeom prst="rect">
                <a:avLst/>
              </a:prstGeom>
              <a:noFill/>
              <a:ln w="9525">
                <a:noFill/>
                <a:miter lim="800000"/>
                <a:headEnd/>
                <a:tailEnd/>
              </a:ln>
            </p:spPr>
            <p:txBody>
              <a:bodyPr wrap="none">
                <a:spAutoFit/>
              </a:bodyPr>
              <a:lstStyle/>
              <a:p>
                <a:pPr algn="l"/>
                <a:r>
                  <a:rPr lang="de-DE" altLang="es-ES_tradnl" sz="1600" b="1"/>
                  <a:t>Confort / Salud</a:t>
                </a:r>
                <a:endParaRPr lang="de-DE" altLang="es-ES_tradnl" sz="2400"/>
              </a:p>
            </p:txBody>
          </p:sp>
          <p:sp>
            <p:nvSpPr>
              <p:cNvPr id="5143" name="AutoShape 16"/>
              <p:cNvSpPr>
                <a:spLocks noChangeArrowheads="1"/>
              </p:cNvSpPr>
              <p:nvPr/>
            </p:nvSpPr>
            <p:spPr bwMode="auto">
              <a:xfrm>
                <a:off x="1104" y="1872"/>
                <a:ext cx="336" cy="240"/>
              </a:xfrm>
              <a:prstGeom prst="rightArrow">
                <a:avLst>
                  <a:gd name="adj1" fmla="val 50000"/>
                  <a:gd name="adj2" fmla="val 35000"/>
                </a:avLst>
              </a:prstGeom>
              <a:solidFill>
                <a:srgbClr val="FFFF00"/>
              </a:solidFill>
              <a:ln w="9525">
                <a:solidFill>
                  <a:srgbClr val="000000"/>
                </a:solidFill>
                <a:miter lim="800000"/>
                <a:headEnd/>
                <a:tailEnd/>
              </a:ln>
            </p:spPr>
            <p:txBody>
              <a:bodyPr wrap="none" anchor="ctr"/>
              <a:lstStyle/>
              <a:p>
                <a:endParaRPr lang="es-ES" altLang="es-ES_tradnl"/>
              </a:p>
            </p:txBody>
          </p:sp>
          <p:sp>
            <p:nvSpPr>
              <p:cNvPr id="5144" name="Text Box 17"/>
              <p:cNvSpPr txBox="1">
                <a:spLocks noChangeArrowheads="1"/>
              </p:cNvSpPr>
              <p:nvPr/>
            </p:nvSpPr>
            <p:spPr bwMode="auto">
              <a:xfrm>
                <a:off x="1526" y="2119"/>
                <a:ext cx="1734" cy="213"/>
              </a:xfrm>
              <a:prstGeom prst="rect">
                <a:avLst/>
              </a:prstGeom>
              <a:noFill/>
              <a:ln w="9525">
                <a:noFill/>
                <a:miter lim="800000"/>
                <a:headEnd/>
                <a:tailEnd/>
              </a:ln>
            </p:spPr>
            <p:txBody>
              <a:bodyPr wrap="none">
                <a:spAutoFit/>
              </a:bodyPr>
              <a:lstStyle/>
              <a:p>
                <a:pPr algn="l"/>
                <a:r>
                  <a:rPr lang="de-DE" altLang="es-ES_tradnl" sz="1600" b="1"/>
                  <a:t> Pies calientes/Cabeza fría</a:t>
                </a:r>
                <a:endParaRPr lang="de-DE" altLang="es-ES_tradnl" sz="2400"/>
              </a:p>
            </p:txBody>
          </p:sp>
        </p:grpSp>
        <p:grpSp>
          <p:nvGrpSpPr>
            <p:cNvPr id="5136" name="Group 18"/>
            <p:cNvGrpSpPr>
              <a:grpSpLocks/>
            </p:cNvGrpSpPr>
            <p:nvPr/>
          </p:nvGrpSpPr>
          <p:grpSpPr bwMode="auto">
            <a:xfrm>
              <a:off x="4518" y="982"/>
              <a:ext cx="848" cy="771"/>
              <a:chOff x="4518" y="982"/>
              <a:chExt cx="848" cy="771"/>
            </a:xfrm>
          </p:grpSpPr>
          <p:pic>
            <p:nvPicPr>
              <p:cNvPr id="5137" name="Picture 19" descr="Euros"/>
              <p:cNvPicPr>
                <a:picLocks noChangeAspect="1" noChangeArrowheads="1"/>
              </p:cNvPicPr>
              <p:nvPr/>
            </p:nvPicPr>
            <p:blipFill>
              <a:blip r:embed="rId5"/>
              <a:srcRect/>
              <a:stretch>
                <a:fillRect/>
              </a:stretch>
            </p:blipFill>
            <p:spPr bwMode="auto">
              <a:xfrm>
                <a:off x="4518" y="982"/>
                <a:ext cx="848" cy="771"/>
              </a:xfrm>
              <a:prstGeom prst="rect">
                <a:avLst/>
              </a:prstGeom>
              <a:noFill/>
              <a:ln w="9525">
                <a:noFill/>
                <a:miter lim="800000"/>
                <a:headEnd/>
                <a:tailEnd/>
              </a:ln>
            </p:spPr>
          </p:pic>
          <p:grpSp>
            <p:nvGrpSpPr>
              <p:cNvPr id="5138" name="Group 20"/>
              <p:cNvGrpSpPr>
                <a:grpSpLocks/>
              </p:cNvGrpSpPr>
              <p:nvPr/>
            </p:nvGrpSpPr>
            <p:grpSpPr bwMode="auto">
              <a:xfrm>
                <a:off x="4863" y="1195"/>
                <a:ext cx="427" cy="516"/>
                <a:chOff x="4459" y="1755"/>
                <a:chExt cx="571" cy="812"/>
              </a:xfrm>
            </p:grpSpPr>
            <p:pic>
              <p:nvPicPr>
                <p:cNvPr id="5140" name="Picture 23" descr="euro1"/>
                <p:cNvPicPr>
                  <a:picLocks noChangeAspect="1" noChangeArrowheads="1"/>
                </p:cNvPicPr>
                <p:nvPr/>
              </p:nvPicPr>
              <p:blipFill>
                <a:blip r:embed="rId6"/>
                <a:srcRect/>
                <a:stretch>
                  <a:fillRect/>
                </a:stretch>
              </p:blipFill>
              <p:spPr bwMode="auto">
                <a:xfrm>
                  <a:off x="4666" y="1755"/>
                  <a:ext cx="364" cy="364"/>
                </a:xfrm>
                <a:prstGeom prst="rect">
                  <a:avLst/>
                </a:prstGeom>
                <a:noFill/>
                <a:ln w="9525">
                  <a:noFill/>
                  <a:miter lim="800000"/>
                  <a:headEnd/>
                  <a:tailEnd/>
                </a:ln>
              </p:spPr>
            </p:pic>
            <p:pic>
              <p:nvPicPr>
                <p:cNvPr id="5141" name="Picture 24" descr="euro2"/>
                <p:cNvPicPr>
                  <a:picLocks noChangeAspect="1" noChangeArrowheads="1"/>
                </p:cNvPicPr>
                <p:nvPr/>
              </p:nvPicPr>
              <p:blipFill>
                <a:blip r:embed="rId7"/>
                <a:srcRect/>
                <a:stretch>
                  <a:fillRect/>
                </a:stretch>
              </p:blipFill>
              <p:spPr bwMode="auto">
                <a:xfrm>
                  <a:off x="4459" y="2143"/>
                  <a:ext cx="424" cy="424"/>
                </a:xfrm>
                <a:prstGeom prst="rect">
                  <a:avLst/>
                </a:prstGeom>
                <a:noFill/>
                <a:ln w="9525">
                  <a:noFill/>
                  <a:miter lim="800000"/>
                  <a:headEnd/>
                  <a:tailEnd/>
                </a:ln>
              </p:spPr>
            </p:pic>
          </p:grpSp>
          <p:pic>
            <p:nvPicPr>
              <p:cNvPr id="5139" name="Picture 25" descr="adler"/>
              <p:cNvPicPr>
                <a:picLocks noChangeAspect="1" noChangeArrowheads="1"/>
              </p:cNvPicPr>
              <p:nvPr/>
            </p:nvPicPr>
            <p:blipFill>
              <a:blip r:embed="rId8"/>
              <a:srcRect/>
              <a:stretch>
                <a:fillRect/>
              </a:stretch>
            </p:blipFill>
            <p:spPr bwMode="auto">
              <a:xfrm>
                <a:off x="4704" y="1069"/>
                <a:ext cx="316" cy="316"/>
              </a:xfrm>
              <a:prstGeom prst="rect">
                <a:avLst/>
              </a:prstGeom>
              <a:noFill/>
              <a:ln w="9525">
                <a:noFill/>
                <a:miter lim="800000"/>
                <a:headEnd/>
                <a:tailEnd/>
              </a:ln>
            </p:spPr>
          </p:pic>
        </p:grpSp>
      </p:grpSp>
      <p:sp>
        <p:nvSpPr>
          <p:cNvPr id="9221" name="Rectangle 73"/>
          <p:cNvSpPr>
            <a:spLocks noChangeArrowheads="1"/>
          </p:cNvSpPr>
          <p:nvPr/>
        </p:nvSpPr>
        <p:spPr bwMode="auto">
          <a:xfrm>
            <a:off x="2195513" y="3860800"/>
            <a:ext cx="3384550" cy="336550"/>
          </a:xfrm>
          <a:prstGeom prst="rect">
            <a:avLst/>
          </a:prstGeom>
          <a:noFill/>
          <a:ln w="28575">
            <a:noFill/>
            <a:miter lim="800000"/>
            <a:headEnd/>
            <a:tailEnd/>
          </a:ln>
        </p:spPr>
        <p:txBody>
          <a:bodyPr>
            <a:spAutoFit/>
          </a:bodyPr>
          <a:lstStyle/>
          <a:p>
            <a:r>
              <a:rPr lang="de-DE" altLang="es-ES_tradnl" sz="1600" b="1"/>
              <a:t>No a las corrientes de aire“</a:t>
            </a:r>
          </a:p>
        </p:txBody>
      </p:sp>
      <p:sp>
        <p:nvSpPr>
          <p:cNvPr id="9222" name="Rectangle 74"/>
          <p:cNvSpPr>
            <a:spLocks noChangeArrowheads="1"/>
          </p:cNvSpPr>
          <p:nvPr/>
        </p:nvSpPr>
        <p:spPr bwMode="auto">
          <a:xfrm>
            <a:off x="2438400" y="4149725"/>
            <a:ext cx="1244600" cy="336550"/>
          </a:xfrm>
          <a:prstGeom prst="rect">
            <a:avLst/>
          </a:prstGeom>
          <a:noFill/>
          <a:ln w="28575">
            <a:noFill/>
            <a:miter lim="800000"/>
            <a:headEnd/>
            <a:tailEnd/>
          </a:ln>
        </p:spPr>
        <p:txBody>
          <a:bodyPr>
            <a:spAutoFit/>
          </a:bodyPr>
          <a:lstStyle/>
          <a:p>
            <a:r>
              <a:rPr lang="de-DE" altLang="es-ES_tradnl" sz="1600" b="1"/>
              <a:t>Silencioso</a:t>
            </a:r>
          </a:p>
        </p:txBody>
      </p:sp>
      <p:sp>
        <p:nvSpPr>
          <p:cNvPr id="9223" name="Rectangle 75"/>
          <p:cNvSpPr>
            <a:spLocks noChangeArrowheads="1"/>
          </p:cNvSpPr>
          <p:nvPr/>
        </p:nvSpPr>
        <p:spPr bwMode="auto">
          <a:xfrm>
            <a:off x="2051050" y="2492375"/>
            <a:ext cx="2874963" cy="336550"/>
          </a:xfrm>
          <a:prstGeom prst="rect">
            <a:avLst/>
          </a:prstGeom>
          <a:noFill/>
          <a:ln w="28575">
            <a:noFill/>
            <a:miter lim="800000"/>
            <a:headEnd/>
            <a:tailEnd/>
          </a:ln>
        </p:spPr>
        <p:txBody>
          <a:bodyPr>
            <a:spAutoFit/>
          </a:bodyPr>
          <a:lstStyle/>
          <a:p>
            <a:r>
              <a:rPr lang="de-DE" altLang="es-ES_tradnl" sz="1600" b="1"/>
              <a:t>Ahorro Energético</a:t>
            </a:r>
          </a:p>
        </p:txBody>
      </p:sp>
      <p:pic>
        <p:nvPicPr>
          <p:cNvPr id="9248" name="Picture 32"/>
          <p:cNvPicPr>
            <a:picLocks noChangeAspect="1" noChangeArrowheads="1"/>
          </p:cNvPicPr>
          <p:nvPr/>
        </p:nvPicPr>
        <p:blipFill>
          <a:blip r:embed="rId9"/>
          <a:srcRect/>
          <a:stretch>
            <a:fillRect/>
          </a:stretch>
        </p:blipFill>
        <p:spPr bwMode="auto">
          <a:xfrm>
            <a:off x="5638800" y="3244850"/>
            <a:ext cx="1285875" cy="904875"/>
          </a:xfrm>
          <a:prstGeom prst="rect">
            <a:avLst/>
          </a:prstGeom>
          <a:noFill/>
          <a:ln w="28575">
            <a:noFill/>
            <a:miter lim="800000"/>
            <a:headEnd/>
            <a:tailEnd/>
          </a:ln>
        </p:spPr>
      </p:pic>
      <p:pic>
        <p:nvPicPr>
          <p:cNvPr id="9249" name="Picture 33"/>
          <p:cNvPicPr>
            <a:picLocks noChangeAspect="1" noChangeArrowheads="1"/>
          </p:cNvPicPr>
          <p:nvPr/>
        </p:nvPicPr>
        <p:blipFill>
          <a:blip r:embed="rId10"/>
          <a:srcRect/>
          <a:stretch>
            <a:fillRect/>
          </a:stretch>
        </p:blipFill>
        <p:spPr bwMode="auto">
          <a:xfrm>
            <a:off x="6067425" y="731838"/>
            <a:ext cx="1241425" cy="968375"/>
          </a:xfrm>
          <a:prstGeom prst="rect">
            <a:avLst/>
          </a:prstGeom>
          <a:noFill/>
          <a:ln w="2857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par>
                                <p:cTn id="8" presetID="6" presetClass="entr" presetSubtype="16" fill="hold" nodeType="withEffect">
                                  <p:stCondLst>
                                    <p:cond delay="0"/>
                                  </p:stCondLst>
                                  <p:childTnLst>
                                    <p:set>
                                      <p:cBhvr>
                                        <p:cTn id="9" dur="1" fill="hold">
                                          <p:stCondLst>
                                            <p:cond delay="0"/>
                                          </p:stCondLst>
                                        </p:cTn>
                                        <p:tgtEl>
                                          <p:spTgt spid="9249"/>
                                        </p:tgtEl>
                                        <p:attrNameLst>
                                          <p:attrName>style.visibility</p:attrName>
                                        </p:attrNameLst>
                                      </p:cBhvr>
                                      <p:to>
                                        <p:strVal val="visible"/>
                                      </p:to>
                                    </p:set>
                                    <p:animEffect transition="in" filter="circle(in)">
                                      <p:cBhvr>
                                        <p:cTn id="10" dur="2000"/>
                                        <p:tgtEl>
                                          <p:spTgt spid="9249"/>
                                        </p:tgtEl>
                                      </p:cBhvr>
                                    </p:animEffect>
                                  </p:childTnLst>
                                </p:cTn>
                              </p:par>
                              <p:par>
                                <p:cTn id="11" presetID="21" presetClass="entr" presetSubtype="8" fill="hold" nodeType="withEffect">
                                  <p:stCondLst>
                                    <p:cond delay="3000"/>
                                  </p:stCondLst>
                                  <p:childTnLst>
                                    <p:set>
                                      <p:cBhvr>
                                        <p:cTn id="12" dur="1" fill="hold">
                                          <p:stCondLst>
                                            <p:cond delay="0"/>
                                          </p:stCondLst>
                                        </p:cTn>
                                        <p:tgtEl>
                                          <p:spTgt spid="9220"/>
                                        </p:tgtEl>
                                        <p:attrNameLst>
                                          <p:attrName>style.visibility</p:attrName>
                                        </p:attrNameLst>
                                      </p:cBhvr>
                                      <p:to>
                                        <p:strVal val="visible"/>
                                      </p:to>
                                    </p:set>
                                    <p:animEffect transition="in" filter="wheel(8)">
                                      <p:cBhvr>
                                        <p:cTn id="13" dur="2000"/>
                                        <p:tgtEl>
                                          <p:spTgt spid="9220"/>
                                        </p:tgtEl>
                                      </p:cBhvr>
                                    </p:animEffect>
                                  </p:childTnLst>
                                </p:cTn>
                              </p:par>
                              <p:par>
                                <p:cTn id="14" presetID="21" presetClass="entr" presetSubtype="8" fill="hold" grpId="0" nodeType="withEffect">
                                  <p:stCondLst>
                                    <p:cond delay="3000"/>
                                  </p:stCondLst>
                                  <p:childTnLst>
                                    <p:set>
                                      <p:cBhvr>
                                        <p:cTn id="15" dur="1" fill="hold">
                                          <p:stCondLst>
                                            <p:cond delay="0"/>
                                          </p:stCondLst>
                                        </p:cTn>
                                        <p:tgtEl>
                                          <p:spTgt spid="9221"/>
                                        </p:tgtEl>
                                        <p:attrNameLst>
                                          <p:attrName>style.visibility</p:attrName>
                                        </p:attrNameLst>
                                      </p:cBhvr>
                                      <p:to>
                                        <p:strVal val="visible"/>
                                      </p:to>
                                    </p:set>
                                    <p:animEffect transition="in" filter="wheel(8)">
                                      <p:cBhvr>
                                        <p:cTn id="16" dur="2000"/>
                                        <p:tgtEl>
                                          <p:spTgt spid="9221"/>
                                        </p:tgtEl>
                                      </p:cBhvr>
                                    </p:animEffect>
                                  </p:childTnLst>
                                </p:cTn>
                              </p:par>
                              <p:par>
                                <p:cTn id="17" presetID="21" presetClass="entr" presetSubtype="8" fill="hold" grpId="0" nodeType="withEffect">
                                  <p:stCondLst>
                                    <p:cond delay="3000"/>
                                  </p:stCondLst>
                                  <p:childTnLst>
                                    <p:set>
                                      <p:cBhvr>
                                        <p:cTn id="18" dur="1" fill="hold">
                                          <p:stCondLst>
                                            <p:cond delay="0"/>
                                          </p:stCondLst>
                                        </p:cTn>
                                        <p:tgtEl>
                                          <p:spTgt spid="9222"/>
                                        </p:tgtEl>
                                        <p:attrNameLst>
                                          <p:attrName>style.visibility</p:attrName>
                                        </p:attrNameLst>
                                      </p:cBhvr>
                                      <p:to>
                                        <p:strVal val="visible"/>
                                      </p:to>
                                    </p:set>
                                    <p:animEffect transition="in" filter="wheel(8)">
                                      <p:cBhvr>
                                        <p:cTn id="19" dur="2000"/>
                                        <p:tgtEl>
                                          <p:spTgt spid="9222"/>
                                        </p:tgtEl>
                                      </p:cBhvr>
                                    </p:animEffect>
                                  </p:childTnLst>
                                </p:cTn>
                              </p:par>
                              <p:par>
                                <p:cTn id="20" presetID="21" presetClass="entr" presetSubtype="8" fill="hold" grpId="0" nodeType="withEffect">
                                  <p:stCondLst>
                                    <p:cond delay="3000"/>
                                  </p:stCondLst>
                                  <p:childTnLst>
                                    <p:set>
                                      <p:cBhvr>
                                        <p:cTn id="21" dur="1" fill="hold">
                                          <p:stCondLst>
                                            <p:cond delay="0"/>
                                          </p:stCondLst>
                                        </p:cTn>
                                        <p:tgtEl>
                                          <p:spTgt spid="9223"/>
                                        </p:tgtEl>
                                        <p:attrNameLst>
                                          <p:attrName>style.visibility</p:attrName>
                                        </p:attrNameLst>
                                      </p:cBhvr>
                                      <p:to>
                                        <p:strVal val="visible"/>
                                      </p:to>
                                    </p:set>
                                    <p:animEffect transition="in" filter="wheel(8)">
                                      <p:cBhvr>
                                        <p:cTn id="22" dur="2000"/>
                                        <p:tgtEl>
                                          <p:spTgt spid="9223"/>
                                        </p:tgtEl>
                                      </p:cBhvr>
                                    </p:animEffect>
                                  </p:childTnLst>
                                </p:cTn>
                              </p:par>
                              <p:par>
                                <p:cTn id="23" presetID="21" presetClass="entr" presetSubtype="8" fill="hold" nodeType="withEffect">
                                  <p:stCondLst>
                                    <p:cond delay="3000"/>
                                  </p:stCondLst>
                                  <p:childTnLst>
                                    <p:set>
                                      <p:cBhvr>
                                        <p:cTn id="24" dur="1" fill="hold">
                                          <p:stCondLst>
                                            <p:cond delay="0"/>
                                          </p:stCondLst>
                                        </p:cTn>
                                        <p:tgtEl>
                                          <p:spTgt spid="9248"/>
                                        </p:tgtEl>
                                        <p:attrNameLst>
                                          <p:attrName>style.visibility</p:attrName>
                                        </p:attrNameLst>
                                      </p:cBhvr>
                                      <p:to>
                                        <p:strVal val="visible"/>
                                      </p:to>
                                    </p:set>
                                    <p:animEffect transition="in" filter="wheel(8)">
                                      <p:cBhvr>
                                        <p:cTn id="25" dur="2000"/>
                                        <p:tgtEl>
                                          <p:spTgt spid="9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1" grpId="0"/>
      <p:bldP spid="9222" grpId="0"/>
      <p:bldP spid="9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pie de página"/>
          <p:cNvSpPr>
            <a:spLocks noGrp="1"/>
          </p:cNvSpPr>
          <p:nvPr>
            <p:ph type="ftr" sz="quarter" idx="10"/>
          </p:nvPr>
        </p:nvSpPr>
        <p:spPr>
          <a:noFill/>
        </p:spPr>
        <p:txBody>
          <a:bodyPr/>
          <a:lstStyle/>
          <a:p>
            <a:r>
              <a:rPr lang="de-DE" altLang="es-ES_tradnl" smtClean="0"/>
              <a:t>     </a:t>
            </a:r>
          </a:p>
        </p:txBody>
      </p:sp>
      <p:graphicFrame>
        <p:nvGraphicFramePr>
          <p:cNvPr id="6147" name="Object 1024"/>
          <p:cNvGraphicFramePr>
            <a:graphicFrameLocks noChangeAspect="1"/>
          </p:cNvGraphicFramePr>
          <p:nvPr/>
        </p:nvGraphicFramePr>
        <p:xfrm>
          <a:off x="1524000" y="1392238"/>
          <a:ext cx="6096000" cy="5089525"/>
        </p:xfrm>
        <a:graphic>
          <a:graphicData uri="http://schemas.openxmlformats.org/presentationml/2006/ole">
            <p:oleObj spid="_x0000_s6147" name="Gráfico" r:id="rId4" imgW="6096392" imgH="4076918" progId="MSGraph.Chart.8">
              <p:embed followColorScheme="full"/>
            </p:oleObj>
          </a:graphicData>
        </a:graphic>
      </p:graphicFrame>
      <p:sp>
        <p:nvSpPr>
          <p:cNvPr id="6148" name="Text Box 3"/>
          <p:cNvSpPr txBox="1">
            <a:spLocks noChangeArrowheads="1"/>
          </p:cNvSpPr>
          <p:nvPr/>
        </p:nvSpPr>
        <p:spPr bwMode="auto">
          <a:xfrm>
            <a:off x="1119188" y="1916113"/>
            <a:ext cx="184150" cy="396875"/>
          </a:xfrm>
          <a:prstGeom prst="rect">
            <a:avLst/>
          </a:prstGeom>
          <a:noFill/>
          <a:ln w="9525">
            <a:noFill/>
            <a:miter lim="800000"/>
            <a:headEnd/>
            <a:tailEnd/>
          </a:ln>
        </p:spPr>
        <p:txBody>
          <a:bodyPr wrap="none">
            <a:spAutoFit/>
          </a:bodyPr>
          <a:lstStyle/>
          <a:p>
            <a:pPr algn="l"/>
            <a:endParaRPr lang="es-ES_tradnl" altLang="es-ES_tradnl" sz="2000"/>
          </a:p>
        </p:txBody>
      </p:sp>
      <p:grpSp>
        <p:nvGrpSpPr>
          <p:cNvPr id="8197" name="Group 4"/>
          <p:cNvGrpSpPr>
            <a:grpSpLocks/>
          </p:cNvGrpSpPr>
          <p:nvPr/>
        </p:nvGrpSpPr>
        <p:grpSpPr bwMode="auto">
          <a:xfrm>
            <a:off x="395288" y="946150"/>
            <a:ext cx="8780462" cy="6345238"/>
            <a:chOff x="1337" y="1207"/>
            <a:chExt cx="4049" cy="2695"/>
          </a:xfrm>
        </p:grpSpPr>
        <p:graphicFrame>
          <p:nvGraphicFramePr>
            <p:cNvPr id="6151" name="Object 1025"/>
            <p:cNvGraphicFramePr>
              <a:graphicFrameLocks noChangeAspect="1"/>
            </p:cNvGraphicFramePr>
            <p:nvPr/>
          </p:nvGraphicFramePr>
          <p:xfrm>
            <a:off x="1481" y="1326"/>
            <a:ext cx="3905" cy="2576"/>
          </p:xfrm>
          <a:graphic>
            <a:graphicData uri="http://schemas.openxmlformats.org/presentationml/2006/ole">
              <p:oleObj spid="_x0000_s6151" r:id="rId5" imgW="7827942" imgH="5432007" progId="Excel.Chart.8">
                <p:embed/>
              </p:oleObj>
            </a:graphicData>
          </a:graphic>
        </p:graphicFrame>
        <p:sp>
          <p:nvSpPr>
            <p:cNvPr id="6152" name="Text Box 6"/>
            <p:cNvSpPr txBox="1">
              <a:spLocks noChangeArrowheads="1"/>
            </p:cNvSpPr>
            <p:nvPr/>
          </p:nvSpPr>
          <p:spPr bwMode="auto">
            <a:xfrm>
              <a:off x="1337" y="2716"/>
              <a:ext cx="955" cy="248"/>
            </a:xfrm>
            <a:prstGeom prst="rect">
              <a:avLst/>
            </a:prstGeom>
            <a:noFill/>
            <a:ln w="9525">
              <a:noFill/>
              <a:miter lim="800000"/>
              <a:headEnd/>
              <a:tailEnd/>
            </a:ln>
          </p:spPr>
          <p:txBody>
            <a:bodyPr wrap="none">
              <a:spAutoFit/>
            </a:bodyPr>
            <a:lstStyle/>
            <a:p>
              <a:pPr algn="l"/>
              <a:r>
                <a:rPr lang="de-DE" altLang="es-ES_tradnl" sz="2400" b="1">
                  <a:solidFill>
                    <a:srgbClr val="FF0000"/>
                  </a:solidFill>
                </a:rPr>
                <a:t>Calefacción</a:t>
              </a:r>
            </a:p>
          </p:txBody>
        </p:sp>
        <p:sp>
          <p:nvSpPr>
            <p:cNvPr id="6153" name="Text Box 7"/>
            <p:cNvSpPr txBox="1">
              <a:spLocks noChangeArrowheads="1"/>
            </p:cNvSpPr>
            <p:nvPr/>
          </p:nvSpPr>
          <p:spPr bwMode="auto">
            <a:xfrm>
              <a:off x="4631" y="2322"/>
              <a:ext cx="667" cy="164"/>
            </a:xfrm>
            <a:prstGeom prst="rect">
              <a:avLst/>
            </a:prstGeom>
            <a:noFill/>
            <a:ln w="9525">
              <a:noFill/>
              <a:miter lim="800000"/>
              <a:headEnd/>
              <a:tailEnd/>
            </a:ln>
          </p:spPr>
          <p:txBody>
            <a:bodyPr wrap="none">
              <a:spAutoFit/>
            </a:bodyPr>
            <a:lstStyle/>
            <a:p>
              <a:pPr algn="l"/>
              <a:r>
                <a:rPr lang="de-DE" altLang="es-ES_tradnl" sz="1400" b="1">
                  <a:solidFill>
                    <a:srgbClr val="FF33CC"/>
                  </a:solidFill>
                </a:rPr>
                <a:t>Agua caliente</a:t>
              </a:r>
            </a:p>
          </p:txBody>
        </p:sp>
        <p:sp>
          <p:nvSpPr>
            <p:cNvPr id="6154" name="Text Box 8"/>
            <p:cNvSpPr txBox="1">
              <a:spLocks noChangeArrowheads="1"/>
            </p:cNvSpPr>
            <p:nvPr/>
          </p:nvSpPr>
          <p:spPr bwMode="auto">
            <a:xfrm>
              <a:off x="4422" y="1983"/>
              <a:ext cx="417" cy="164"/>
            </a:xfrm>
            <a:prstGeom prst="rect">
              <a:avLst/>
            </a:prstGeom>
            <a:noFill/>
            <a:ln w="9525">
              <a:noFill/>
              <a:miter lim="800000"/>
              <a:headEnd/>
              <a:tailEnd/>
            </a:ln>
          </p:spPr>
          <p:txBody>
            <a:bodyPr wrap="none">
              <a:spAutoFit/>
            </a:bodyPr>
            <a:lstStyle/>
            <a:p>
              <a:pPr algn="l"/>
              <a:r>
                <a:rPr lang="de-DE" altLang="es-ES_tradnl" sz="1400" b="1">
                  <a:solidFill>
                    <a:srgbClr val="FB9DBA"/>
                  </a:solidFill>
                </a:rPr>
                <a:t>Energía</a:t>
              </a:r>
            </a:p>
          </p:txBody>
        </p:sp>
        <p:sp>
          <p:nvSpPr>
            <p:cNvPr id="6155" name="Text Box 9"/>
            <p:cNvSpPr txBox="1">
              <a:spLocks noChangeArrowheads="1"/>
            </p:cNvSpPr>
            <p:nvPr/>
          </p:nvSpPr>
          <p:spPr bwMode="auto">
            <a:xfrm>
              <a:off x="4196" y="1819"/>
              <a:ext cx="328" cy="164"/>
            </a:xfrm>
            <a:prstGeom prst="rect">
              <a:avLst/>
            </a:prstGeom>
            <a:noFill/>
            <a:ln w="9525">
              <a:noFill/>
              <a:miter lim="800000"/>
              <a:headEnd/>
              <a:tailEnd/>
            </a:ln>
          </p:spPr>
          <p:txBody>
            <a:bodyPr wrap="none">
              <a:spAutoFit/>
            </a:bodyPr>
            <a:lstStyle/>
            <a:p>
              <a:pPr algn="l"/>
              <a:r>
                <a:rPr lang="de-DE" altLang="es-ES_tradnl" sz="1400" b="1">
                  <a:solidFill>
                    <a:srgbClr val="4309E5"/>
                  </a:solidFill>
                </a:rPr>
                <a:t>Otros</a:t>
              </a:r>
            </a:p>
          </p:txBody>
        </p:sp>
        <p:sp>
          <p:nvSpPr>
            <p:cNvPr id="6156" name="Text Box 10"/>
            <p:cNvSpPr txBox="1">
              <a:spLocks noChangeArrowheads="1"/>
            </p:cNvSpPr>
            <p:nvPr/>
          </p:nvSpPr>
          <p:spPr bwMode="auto">
            <a:xfrm>
              <a:off x="4196" y="1703"/>
              <a:ext cx="583" cy="164"/>
            </a:xfrm>
            <a:prstGeom prst="rect">
              <a:avLst/>
            </a:prstGeom>
            <a:noFill/>
            <a:ln w="9525">
              <a:noFill/>
              <a:miter lim="800000"/>
              <a:headEnd/>
              <a:tailEnd/>
            </a:ln>
          </p:spPr>
          <p:txBody>
            <a:bodyPr wrap="none">
              <a:spAutoFit/>
            </a:bodyPr>
            <a:lstStyle/>
            <a:p>
              <a:pPr algn="l"/>
              <a:r>
                <a:rPr lang="de-DE" altLang="es-ES_tradnl" sz="1400" b="1">
                  <a:solidFill>
                    <a:srgbClr val="00B050"/>
                  </a:solidFill>
                </a:rPr>
                <a:t>Iluminación</a:t>
              </a:r>
            </a:p>
          </p:txBody>
        </p:sp>
        <p:sp>
          <p:nvSpPr>
            <p:cNvPr id="6157" name="Text Box 11"/>
            <p:cNvSpPr txBox="1">
              <a:spLocks noChangeArrowheads="1"/>
            </p:cNvSpPr>
            <p:nvPr/>
          </p:nvSpPr>
          <p:spPr bwMode="auto">
            <a:xfrm>
              <a:off x="3201" y="1207"/>
              <a:ext cx="92" cy="213"/>
            </a:xfrm>
            <a:prstGeom prst="rect">
              <a:avLst/>
            </a:prstGeom>
            <a:noFill/>
            <a:ln w="9525">
              <a:noFill/>
              <a:miter lim="800000"/>
              <a:headEnd/>
              <a:tailEnd/>
            </a:ln>
          </p:spPr>
          <p:txBody>
            <a:bodyPr wrap="none">
              <a:spAutoFit/>
            </a:bodyPr>
            <a:lstStyle/>
            <a:p>
              <a:pPr algn="l"/>
              <a:endParaRPr lang="es-ES_tradnl" altLang="es-ES_tradnl" sz="2000" b="1">
                <a:latin typeface="Arial Narrow" pitchFamily="34" charset="0"/>
              </a:endParaRPr>
            </a:p>
          </p:txBody>
        </p:sp>
      </p:grpSp>
      <p:sp>
        <p:nvSpPr>
          <p:cNvPr id="8198" name="Text Box 13"/>
          <p:cNvSpPr txBox="1">
            <a:spLocks noChangeArrowheads="1"/>
          </p:cNvSpPr>
          <p:nvPr/>
        </p:nvSpPr>
        <p:spPr bwMode="auto">
          <a:xfrm>
            <a:off x="755650" y="946150"/>
            <a:ext cx="7704138" cy="830263"/>
          </a:xfrm>
          <a:prstGeom prst="rect">
            <a:avLst/>
          </a:prstGeom>
          <a:noFill/>
          <a:ln w="9525">
            <a:noFill/>
            <a:miter lim="800000"/>
            <a:headEnd/>
            <a:tailEnd/>
          </a:ln>
        </p:spPr>
        <p:txBody>
          <a:bodyPr>
            <a:spAutoFit/>
          </a:bodyPr>
          <a:lstStyle/>
          <a:p>
            <a:r>
              <a:rPr lang="de-DE" altLang="es-ES_tradnl" sz="2400" b="1"/>
              <a:t>BAJOS COSTES</a:t>
            </a:r>
          </a:p>
          <a:p>
            <a:r>
              <a:rPr lang="de-DE" altLang="es-ES_tradnl" sz="2400" b="1"/>
              <a:t>Consumo Energético de la Vivienda</a:t>
            </a:r>
            <a:endParaRPr lang="de-DE" altLang="es-ES_tradnl"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1000"/>
                                        <p:tgtEl>
                                          <p:spTgt spid="8198"/>
                                        </p:tgtEl>
                                      </p:cBhvr>
                                    </p:animEffect>
                                    <p:anim calcmode="lin" valueType="num">
                                      <p:cBhvr>
                                        <p:cTn id="8" dur="1000" fill="hold"/>
                                        <p:tgtEl>
                                          <p:spTgt spid="8198"/>
                                        </p:tgtEl>
                                        <p:attrNameLst>
                                          <p:attrName>ppt_x</p:attrName>
                                        </p:attrNameLst>
                                      </p:cBhvr>
                                      <p:tavLst>
                                        <p:tav tm="0">
                                          <p:val>
                                            <p:strVal val="#ppt_x"/>
                                          </p:val>
                                        </p:tav>
                                        <p:tav tm="100000">
                                          <p:val>
                                            <p:strVal val="#ppt_x"/>
                                          </p:val>
                                        </p:tav>
                                      </p:tavLst>
                                    </p:anim>
                                    <p:anim calcmode="lin" valueType="num">
                                      <p:cBhvr>
                                        <p:cTn id="9" dur="1000" fill="hold"/>
                                        <p:tgtEl>
                                          <p:spTgt spid="819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50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2000" fill="hold"/>
                                        <p:tgtEl>
                                          <p:spTgt spid="8197"/>
                                        </p:tgtEl>
                                        <p:attrNameLst>
                                          <p:attrName>ppt_w</p:attrName>
                                        </p:attrNameLst>
                                      </p:cBhvr>
                                      <p:tavLst>
                                        <p:tav tm="0">
                                          <p:val>
                                            <p:fltVal val="0"/>
                                          </p:val>
                                        </p:tav>
                                        <p:tav tm="100000">
                                          <p:val>
                                            <p:strVal val="#ppt_w"/>
                                          </p:val>
                                        </p:tav>
                                      </p:tavLst>
                                    </p:anim>
                                    <p:anim calcmode="lin" valueType="num">
                                      <p:cBhvr>
                                        <p:cTn id="13" dur="2000" fill="hold"/>
                                        <p:tgtEl>
                                          <p:spTgt spid="8197"/>
                                        </p:tgtEl>
                                        <p:attrNameLst>
                                          <p:attrName>ppt_h</p:attrName>
                                        </p:attrNameLst>
                                      </p:cBhvr>
                                      <p:tavLst>
                                        <p:tav tm="0">
                                          <p:val>
                                            <p:fltVal val="0"/>
                                          </p:val>
                                        </p:tav>
                                        <p:tav tm="100000">
                                          <p:val>
                                            <p:strVal val="#ppt_h"/>
                                          </p:val>
                                        </p:tav>
                                      </p:tavLst>
                                    </p:anim>
                                    <p:animEffect transition="in" filter="fade">
                                      <p:cBhvr>
                                        <p:cTn id="14"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pie de página"/>
          <p:cNvSpPr>
            <a:spLocks noGrp="1"/>
          </p:cNvSpPr>
          <p:nvPr>
            <p:ph type="ftr" sz="quarter" idx="10"/>
          </p:nvPr>
        </p:nvSpPr>
        <p:spPr>
          <a:noFill/>
        </p:spPr>
        <p:txBody>
          <a:bodyPr/>
          <a:lstStyle/>
          <a:p>
            <a:r>
              <a:rPr lang="de-DE" altLang="es-ES_tradnl" smtClean="0"/>
              <a:t>     </a:t>
            </a:r>
          </a:p>
        </p:txBody>
      </p:sp>
      <p:sp>
        <p:nvSpPr>
          <p:cNvPr id="7171" name="Text Box 8"/>
          <p:cNvSpPr txBox="1">
            <a:spLocks noChangeArrowheads="1"/>
          </p:cNvSpPr>
          <p:nvPr/>
        </p:nvSpPr>
        <p:spPr bwMode="auto">
          <a:xfrm>
            <a:off x="838200" y="965200"/>
            <a:ext cx="7405688" cy="461963"/>
          </a:xfrm>
          <a:prstGeom prst="rect">
            <a:avLst/>
          </a:prstGeom>
          <a:noFill/>
          <a:ln w="9525">
            <a:noFill/>
            <a:miter lim="800000"/>
            <a:headEnd/>
            <a:tailEnd/>
          </a:ln>
        </p:spPr>
        <p:txBody>
          <a:bodyPr>
            <a:spAutoFit/>
          </a:bodyPr>
          <a:lstStyle/>
          <a:p>
            <a:r>
              <a:rPr lang="de-DE" altLang="es-ES_tradnl" sz="2400" b="1"/>
              <a:t>EFICIENCIA ENERGÉTICA</a:t>
            </a:r>
          </a:p>
        </p:txBody>
      </p:sp>
      <p:sp>
        <p:nvSpPr>
          <p:cNvPr id="3" name="TextBox 2"/>
          <p:cNvSpPr txBox="1"/>
          <p:nvPr/>
        </p:nvSpPr>
        <p:spPr>
          <a:xfrm>
            <a:off x="1258888" y="1989138"/>
            <a:ext cx="6985000" cy="3662362"/>
          </a:xfrm>
          <a:prstGeom prst="rect">
            <a:avLst/>
          </a:prstGeom>
          <a:noFill/>
        </p:spPr>
        <p:txBody>
          <a:bodyPr>
            <a:spAutoFit/>
          </a:bodyPr>
          <a:lstStyle/>
          <a:p>
            <a:pPr>
              <a:defRPr/>
            </a:pPr>
            <a:r>
              <a:rPr lang="es-ES" sz="2000" dirty="0"/>
              <a:t>Los sistemas de Suelo Radiante proporcionan un alto grado de eficiencia Energética a la instalación debido a:</a:t>
            </a:r>
          </a:p>
          <a:p>
            <a:pPr>
              <a:defRPr/>
            </a:pPr>
            <a:endParaRPr lang="es-ES" sz="1600" dirty="0"/>
          </a:p>
          <a:p>
            <a:pPr>
              <a:defRPr/>
            </a:pPr>
            <a:endParaRPr lang="es-ES" sz="1600" dirty="0"/>
          </a:p>
          <a:p>
            <a:pPr marL="285750" indent="-285750" algn="l">
              <a:buFont typeface="Arial" panose="020B0604020202020204" pitchFamily="34" charset="0"/>
              <a:buChar char="•"/>
              <a:defRPr/>
            </a:pPr>
            <a:r>
              <a:rPr lang="es-ES" sz="1600" dirty="0"/>
              <a:t>La temperatura del fluido </a:t>
            </a:r>
            <a:r>
              <a:rPr lang="es-ES" sz="1600" dirty="0" err="1"/>
              <a:t>caloportador</a:t>
            </a:r>
            <a:r>
              <a:rPr lang="es-ES" sz="1600" dirty="0"/>
              <a:t> es muy baja, entre los 30-45ºC nunca superior a 55ºC.</a:t>
            </a:r>
          </a:p>
          <a:p>
            <a:pPr marL="285750" indent="-285750" algn="l">
              <a:buFont typeface="Arial" panose="020B0604020202020204" pitchFamily="34" charset="0"/>
              <a:buChar char="•"/>
              <a:defRPr/>
            </a:pPr>
            <a:endParaRPr lang="es-ES" sz="1600" dirty="0"/>
          </a:p>
          <a:p>
            <a:pPr marL="285750" indent="-285750" algn="l">
              <a:buFont typeface="Arial" panose="020B0604020202020204" pitchFamily="34" charset="0"/>
              <a:buChar char="•"/>
              <a:defRPr/>
            </a:pPr>
            <a:r>
              <a:rPr lang="es-ES" sz="1600" dirty="0"/>
              <a:t>La sensación de confort se rige por el parámetro de Temperatura Operativa recogido en el R.I.T.E., a iguales condiciones climáticas interiores es el sistema que menos consume.</a:t>
            </a:r>
          </a:p>
          <a:p>
            <a:pPr marL="285750" indent="-285750" algn="l">
              <a:buFont typeface="Arial" panose="020B0604020202020204" pitchFamily="34" charset="0"/>
              <a:buChar char="•"/>
              <a:defRPr/>
            </a:pPr>
            <a:endParaRPr lang="es-ES" sz="1600" dirty="0"/>
          </a:p>
          <a:p>
            <a:pPr marL="285750" indent="-285750" algn="l">
              <a:buFont typeface="Arial" panose="020B0604020202020204" pitchFamily="34" charset="0"/>
              <a:buChar char="•"/>
              <a:defRPr/>
            </a:pPr>
            <a:r>
              <a:rPr lang="es-ES" sz="1600" dirty="0"/>
              <a:t>Son compatibles con cualquier sistema de producción de energía sostenible, renovables: </a:t>
            </a:r>
            <a:r>
              <a:rPr lang="es-ES" sz="1600" dirty="0" err="1"/>
              <a:t>Geothermia</a:t>
            </a:r>
            <a:r>
              <a:rPr lang="es-ES" sz="1600" dirty="0"/>
              <a:t>, </a:t>
            </a:r>
            <a:r>
              <a:rPr lang="es-ES" sz="1600" dirty="0" err="1"/>
              <a:t>Aerothermia</a:t>
            </a:r>
            <a:r>
              <a:rPr lang="es-ES" sz="1600" dirty="0"/>
              <a:t>, Solar Térmica……</a:t>
            </a:r>
          </a:p>
          <a:p>
            <a:pPr marL="285750" indent="-285750">
              <a:buFont typeface="Arial" panose="020B0604020202020204" pitchFamily="34" charset="0"/>
              <a:buChar char="•"/>
              <a:defRPr/>
            </a:pPr>
            <a:endParaRPr lang="es-ES_tradnl" sz="1600" dirty="0"/>
          </a:p>
        </p:txBody>
      </p:sp>
      <p:pic>
        <p:nvPicPr>
          <p:cNvPr id="7173" name="Picture 9"/>
          <p:cNvPicPr>
            <a:picLocks noChangeAspect="1" noChangeArrowheads="1"/>
          </p:cNvPicPr>
          <p:nvPr/>
        </p:nvPicPr>
        <p:blipFill>
          <a:blip r:embed="rId3"/>
          <a:srcRect/>
          <a:stretch>
            <a:fillRect/>
          </a:stretch>
        </p:blipFill>
        <p:spPr bwMode="auto">
          <a:xfrm>
            <a:off x="7524750" y="5516563"/>
            <a:ext cx="1181100" cy="762000"/>
          </a:xfrm>
          <a:prstGeom prst="rect">
            <a:avLst/>
          </a:prstGeom>
          <a:noFill/>
          <a:ln w="2857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Marcador de pie de página"/>
          <p:cNvSpPr>
            <a:spLocks noGrp="1"/>
          </p:cNvSpPr>
          <p:nvPr>
            <p:ph type="ftr" sz="quarter" idx="10"/>
          </p:nvPr>
        </p:nvSpPr>
        <p:spPr>
          <a:noFill/>
        </p:spPr>
        <p:txBody>
          <a:bodyPr/>
          <a:lstStyle/>
          <a:p>
            <a:r>
              <a:rPr lang="de-DE" altLang="es-ES_tradnl" smtClean="0"/>
              <a:t>     </a:t>
            </a:r>
          </a:p>
        </p:txBody>
      </p:sp>
      <p:pic>
        <p:nvPicPr>
          <p:cNvPr id="228355" name="Picture 1027"/>
          <p:cNvPicPr>
            <a:picLocks noChangeAspect="1" noChangeArrowheads="1"/>
          </p:cNvPicPr>
          <p:nvPr/>
        </p:nvPicPr>
        <p:blipFill>
          <a:blip r:embed="rId3"/>
          <a:srcRect/>
          <a:stretch>
            <a:fillRect/>
          </a:stretch>
        </p:blipFill>
        <p:spPr bwMode="auto">
          <a:xfrm>
            <a:off x="611188" y="4365625"/>
            <a:ext cx="2192337" cy="1512888"/>
          </a:xfrm>
          <a:prstGeom prst="rect">
            <a:avLst/>
          </a:prstGeom>
          <a:noFill/>
          <a:ln w="38100">
            <a:noFill/>
            <a:miter lim="800000"/>
            <a:headEnd/>
            <a:tailEnd/>
          </a:ln>
        </p:spPr>
      </p:pic>
      <p:sp>
        <p:nvSpPr>
          <p:cNvPr id="228356" name="Rectangle 1028"/>
          <p:cNvSpPr>
            <a:spLocks noChangeArrowheads="1"/>
          </p:cNvSpPr>
          <p:nvPr/>
        </p:nvSpPr>
        <p:spPr bwMode="auto">
          <a:xfrm>
            <a:off x="762000" y="762000"/>
            <a:ext cx="77311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defRPr/>
            </a:pPr>
            <a:r>
              <a:rPr lang="en-US" altLang="es-ES_tradnl" sz="2400" b="1" dirty="0" smtClean="0">
                <a:latin typeface="+mj-lt"/>
              </a:rPr>
              <a:t>CONFORT</a:t>
            </a:r>
          </a:p>
          <a:p>
            <a:pPr>
              <a:defRPr/>
            </a:pPr>
            <a:r>
              <a:rPr lang="en-US" altLang="es-ES_tradnl" sz="2400" b="1" dirty="0" err="1" smtClean="0">
                <a:latin typeface="+mj-lt"/>
              </a:rPr>
              <a:t>Actuales</a:t>
            </a:r>
            <a:r>
              <a:rPr lang="en-US" altLang="es-ES_tradnl" sz="2400" b="1" dirty="0" smtClean="0">
                <a:latin typeface="+mj-lt"/>
              </a:rPr>
              <a:t> </a:t>
            </a:r>
            <a:r>
              <a:rPr lang="en-US" altLang="es-ES_tradnl" sz="2400" b="1" dirty="0" err="1" smtClean="0">
                <a:latin typeface="+mj-lt"/>
              </a:rPr>
              <a:t>sistemas</a:t>
            </a:r>
            <a:r>
              <a:rPr lang="en-US" altLang="es-ES_tradnl" sz="2400" b="1" dirty="0" smtClean="0">
                <a:latin typeface="+mj-lt"/>
              </a:rPr>
              <a:t> de </a:t>
            </a:r>
            <a:r>
              <a:rPr lang="en-US" altLang="es-ES_tradnl" sz="2400" b="1" dirty="0" err="1" smtClean="0">
                <a:latin typeface="+mj-lt"/>
              </a:rPr>
              <a:t>calefacción</a:t>
            </a:r>
            <a:endParaRPr lang="en-US" altLang="es-ES_tradnl" sz="2400" b="1" dirty="0" smtClean="0">
              <a:latin typeface="+mj-lt"/>
            </a:endParaRPr>
          </a:p>
        </p:txBody>
      </p:sp>
      <p:sp>
        <p:nvSpPr>
          <p:cNvPr id="8197" name="Rectangle 1029"/>
          <p:cNvSpPr>
            <a:spLocks noChangeArrowheads="1"/>
          </p:cNvSpPr>
          <p:nvPr/>
        </p:nvSpPr>
        <p:spPr bwMode="auto">
          <a:xfrm>
            <a:off x="574675" y="666750"/>
            <a:ext cx="184150" cy="457200"/>
          </a:xfrm>
          <a:prstGeom prst="rect">
            <a:avLst/>
          </a:prstGeom>
          <a:noFill/>
          <a:ln w="9525">
            <a:noFill/>
            <a:miter lim="800000"/>
            <a:headEnd/>
            <a:tailEnd/>
          </a:ln>
        </p:spPr>
        <p:txBody>
          <a:bodyPr wrap="none">
            <a:spAutoFit/>
          </a:bodyPr>
          <a:lstStyle/>
          <a:p>
            <a:pPr algn="l"/>
            <a:endParaRPr lang="es-ES_tradnl" altLang="es-ES_tradnl" sz="2400" b="1">
              <a:latin typeface="Times New Roman" pitchFamily="18" charset="0"/>
            </a:endParaRPr>
          </a:p>
        </p:txBody>
      </p:sp>
      <p:pic>
        <p:nvPicPr>
          <p:cNvPr id="4104" name="Picture 8"/>
          <p:cNvPicPr>
            <a:picLocks noChangeAspect="1" noChangeArrowheads="1"/>
          </p:cNvPicPr>
          <p:nvPr/>
        </p:nvPicPr>
        <p:blipFill>
          <a:blip r:embed="rId4"/>
          <a:srcRect/>
          <a:stretch>
            <a:fillRect/>
          </a:stretch>
        </p:blipFill>
        <p:spPr bwMode="auto">
          <a:xfrm>
            <a:off x="7164388" y="4473575"/>
            <a:ext cx="1944687" cy="1476375"/>
          </a:xfrm>
          <a:prstGeom prst="rect">
            <a:avLst/>
          </a:prstGeom>
          <a:noFill/>
          <a:ln w="28575">
            <a:noFill/>
            <a:miter lim="800000"/>
            <a:headEnd/>
            <a:tailEnd/>
          </a:ln>
          <a:effectLst/>
        </p:spPr>
      </p:pic>
      <p:pic>
        <p:nvPicPr>
          <p:cNvPr id="8199" name="Picture 9"/>
          <p:cNvPicPr>
            <a:picLocks noChangeAspect="1" noChangeArrowheads="1"/>
          </p:cNvPicPr>
          <p:nvPr/>
        </p:nvPicPr>
        <p:blipFill>
          <a:blip r:embed="rId5"/>
          <a:srcRect/>
          <a:stretch>
            <a:fillRect/>
          </a:stretch>
        </p:blipFill>
        <p:spPr bwMode="auto">
          <a:xfrm>
            <a:off x="547688" y="1624013"/>
            <a:ext cx="1444625" cy="1444625"/>
          </a:xfrm>
          <a:prstGeom prst="rect">
            <a:avLst/>
          </a:prstGeom>
          <a:noFill/>
          <a:ln w="28575">
            <a:noFill/>
            <a:miter lim="800000"/>
            <a:headEnd/>
            <a:tailEnd/>
          </a:ln>
        </p:spPr>
      </p:pic>
      <p:sp>
        <p:nvSpPr>
          <p:cNvPr id="14" name="TextBox 13"/>
          <p:cNvSpPr txBox="1"/>
          <p:nvPr/>
        </p:nvSpPr>
        <p:spPr>
          <a:xfrm>
            <a:off x="2122519" y="2177121"/>
            <a:ext cx="4091880" cy="338554"/>
          </a:xfrm>
          <a:prstGeom prst="rect">
            <a:avLst/>
          </a:prstGeom>
          <a:noFill/>
        </p:spPr>
        <p:txBody>
          <a:bodyPr>
            <a:spAutoFit/>
          </a:bodyPr>
          <a:lstStyle/>
          <a:p>
            <a:pPr>
              <a:defRPr/>
            </a:pPr>
            <a:r>
              <a:rPr lang="es-ES" sz="1600" dirty="0">
                <a:effectLst>
                  <a:glow rad="101600">
                    <a:schemeClr val="accent5">
                      <a:lumMod val="75000"/>
                      <a:alpha val="60000"/>
                    </a:schemeClr>
                  </a:glow>
                </a:effectLst>
              </a:rPr>
              <a:t>Radiadores: Consumo alto y confort medio</a:t>
            </a:r>
            <a:endParaRPr lang="es-ES_tradnl" sz="1600" dirty="0">
              <a:effectLst>
                <a:glow rad="101600">
                  <a:schemeClr val="accent5">
                    <a:lumMod val="75000"/>
                    <a:alpha val="60000"/>
                  </a:schemeClr>
                </a:glow>
              </a:effectLst>
            </a:endParaRPr>
          </a:p>
        </p:txBody>
      </p:sp>
      <p:sp>
        <p:nvSpPr>
          <p:cNvPr id="24" name="TextBox 23"/>
          <p:cNvSpPr txBox="1"/>
          <p:nvPr/>
        </p:nvSpPr>
        <p:spPr>
          <a:xfrm>
            <a:off x="2106407" y="3573016"/>
            <a:ext cx="4851499" cy="338554"/>
          </a:xfrm>
          <a:prstGeom prst="rect">
            <a:avLst/>
          </a:prstGeom>
          <a:noFill/>
        </p:spPr>
        <p:txBody>
          <a:bodyPr>
            <a:spAutoFit/>
          </a:bodyPr>
          <a:lstStyle/>
          <a:p>
            <a:pPr>
              <a:defRPr/>
            </a:pPr>
            <a:r>
              <a:rPr lang="es-ES" sz="1600" dirty="0">
                <a:effectLst>
                  <a:glow rad="101600">
                    <a:schemeClr val="accent2">
                      <a:lumMod val="75000"/>
                      <a:alpha val="60000"/>
                    </a:schemeClr>
                  </a:glow>
                </a:effectLst>
              </a:rPr>
              <a:t>Bombas de Calor: Consumo medio y confort bajo</a:t>
            </a:r>
            <a:endParaRPr lang="es-ES_tradnl" sz="1600" dirty="0">
              <a:effectLst>
                <a:glow rad="101600">
                  <a:schemeClr val="accent2">
                    <a:lumMod val="75000"/>
                    <a:alpha val="60000"/>
                  </a:schemeClr>
                </a:glow>
              </a:effectLst>
            </a:endParaRPr>
          </a:p>
        </p:txBody>
      </p:sp>
      <p:pic>
        <p:nvPicPr>
          <p:cNvPr id="8202" name="Picture 12"/>
          <p:cNvPicPr>
            <a:picLocks noChangeAspect="1" noChangeArrowheads="1"/>
          </p:cNvPicPr>
          <p:nvPr/>
        </p:nvPicPr>
        <p:blipFill>
          <a:blip r:embed="rId6"/>
          <a:srcRect/>
          <a:stretch>
            <a:fillRect/>
          </a:stretch>
        </p:blipFill>
        <p:spPr bwMode="auto">
          <a:xfrm>
            <a:off x="596900" y="3068638"/>
            <a:ext cx="1344613" cy="1344612"/>
          </a:xfrm>
          <a:prstGeom prst="rect">
            <a:avLst/>
          </a:prstGeom>
          <a:noFill/>
          <a:ln w="28575">
            <a:noFill/>
            <a:miter lim="800000"/>
            <a:headEnd/>
            <a:tailEnd/>
          </a:ln>
        </p:spPr>
      </p:pic>
      <p:sp>
        <p:nvSpPr>
          <p:cNvPr id="15" name="TextBox 14"/>
          <p:cNvSpPr txBox="1"/>
          <p:nvPr/>
        </p:nvSpPr>
        <p:spPr>
          <a:xfrm>
            <a:off x="2457418" y="4941168"/>
            <a:ext cx="5210926" cy="338554"/>
          </a:xfrm>
          <a:prstGeom prst="rect">
            <a:avLst/>
          </a:prstGeom>
          <a:noFill/>
        </p:spPr>
        <p:txBody>
          <a:bodyPr>
            <a:spAutoFit/>
          </a:bodyPr>
          <a:lstStyle/>
          <a:p>
            <a:pPr>
              <a:defRPr/>
            </a:pPr>
            <a:r>
              <a:rPr lang="es-ES" sz="1600" dirty="0"/>
              <a:t> </a:t>
            </a:r>
            <a:r>
              <a:rPr lang="es-ES" sz="1600" dirty="0">
                <a:effectLst>
                  <a:glow rad="101600">
                    <a:srgbClr val="92D050">
                      <a:alpha val="60000"/>
                    </a:srgbClr>
                  </a:glow>
                </a:effectLst>
              </a:rPr>
              <a:t>SUELO RADIANTE:  Consumo Bajo y confort Alto.</a:t>
            </a:r>
          </a:p>
        </p:txBody>
      </p:sp>
      <p:sp>
        <p:nvSpPr>
          <p:cNvPr id="16" name="Rectangle 15"/>
          <p:cNvSpPr/>
          <p:nvPr/>
        </p:nvSpPr>
        <p:spPr>
          <a:xfrm>
            <a:off x="0" y="5949280"/>
            <a:ext cx="9152763" cy="400110"/>
          </a:xfrm>
          <a:prstGeom prst="rect">
            <a:avLst/>
          </a:prstGeom>
          <a:solidFill>
            <a:srgbClr val="00B050"/>
          </a:solidFill>
        </p:spPr>
        <p:txBody>
          <a:bodyPr>
            <a:spAutoFit/>
          </a:bodyPr>
          <a:lstStyle/>
          <a:p>
            <a:pPr>
              <a:defRPr/>
            </a:pPr>
            <a:r>
              <a:rPr lang="en-US" sz="2000" b="1" spc="300" dirty="0">
                <a:ln w="11430" cmpd="sng">
                  <a:solidFill>
                    <a:schemeClr val="accent1">
                      <a:tint val="10000"/>
                    </a:schemeClr>
                  </a:solidFill>
                  <a:prstDash val="solid"/>
                  <a:miter lim="800000"/>
                </a:ln>
                <a:effectLst>
                  <a:glow rad="45500">
                    <a:schemeClr val="accent1">
                      <a:satMod val="220000"/>
                      <a:alpha val="35000"/>
                    </a:schemeClr>
                  </a:glow>
                </a:effectLst>
              </a:rPr>
              <a:t>EL GRAN ALIADO DEL AHORRO ENERGETICO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28356"/>
                                        </p:tgtEl>
                                        <p:attrNameLst>
                                          <p:attrName>style.visibility</p:attrName>
                                        </p:attrNameLst>
                                      </p:cBhvr>
                                      <p:to>
                                        <p:strVal val="visible"/>
                                      </p:to>
                                    </p:set>
                                    <p:anim calcmode="lin" valueType="num">
                                      <p:cBhvr>
                                        <p:cTn id="7" dur="500" fill="hold"/>
                                        <p:tgtEl>
                                          <p:spTgt spid="228356"/>
                                        </p:tgtEl>
                                        <p:attrNameLst>
                                          <p:attrName>ppt_w</p:attrName>
                                        </p:attrNameLst>
                                      </p:cBhvr>
                                      <p:tavLst>
                                        <p:tav tm="0">
                                          <p:val>
                                            <p:strVal val="2/3*#ppt_w"/>
                                          </p:val>
                                        </p:tav>
                                        <p:tav tm="100000">
                                          <p:val>
                                            <p:strVal val="#ppt_w"/>
                                          </p:val>
                                        </p:tav>
                                      </p:tavLst>
                                    </p:anim>
                                    <p:anim calcmode="lin" valueType="num">
                                      <p:cBhvr>
                                        <p:cTn id="8" dur="500" fill="hold"/>
                                        <p:tgtEl>
                                          <p:spTgt spid="228356"/>
                                        </p:tgtEl>
                                        <p:attrNameLst>
                                          <p:attrName>ppt_h</p:attrName>
                                        </p:attrNameLst>
                                      </p:cBhvr>
                                      <p:tavLst>
                                        <p:tav tm="0">
                                          <p:val>
                                            <p:strVal val="2/3*#ppt_h"/>
                                          </p:val>
                                        </p:tav>
                                        <p:tav tm="100000">
                                          <p:val>
                                            <p:strVal val="#ppt_h"/>
                                          </p:val>
                                        </p:tav>
                                      </p:tavLst>
                                    </p:anim>
                                  </p:childTnLst>
                                </p:cTn>
                              </p:par>
                              <p:par>
                                <p:cTn id="9" presetID="21" presetClass="entr" presetSubtype="1" fill="hold" nodeType="withEffect">
                                  <p:stCondLst>
                                    <p:cond delay="5000"/>
                                  </p:stCondLst>
                                  <p:childTnLst>
                                    <p:set>
                                      <p:cBhvr>
                                        <p:cTn id="10" dur="1" fill="hold">
                                          <p:stCondLst>
                                            <p:cond delay="0"/>
                                          </p:stCondLst>
                                        </p:cTn>
                                        <p:tgtEl>
                                          <p:spTgt spid="228355"/>
                                        </p:tgtEl>
                                        <p:attrNameLst>
                                          <p:attrName>style.visibility</p:attrName>
                                        </p:attrNameLst>
                                      </p:cBhvr>
                                      <p:to>
                                        <p:strVal val="visible"/>
                                      </p:to>
                                    </p:set>
                                    <p:animEffect transition="in" filter="wheel(1)">
                                      <p:cBhvr>
                                        <p:cTn id="11" dur="2000"/>
                                        <p:tgtEl>
                                          <p:spTgt spid="228355"/>
                                        </p:tgtEl>
                                      </p:cBhvr>
                                    </p:animEffect>
                                  </p:childTnLst>
                                </p:cTn>
                              </p:par>
                              <p:par>
                                <p:cTn id="12" presetID="42" presetClass="entr" presetSubtype="0" fill="hold" nodeType="withEffect">
                                  <p:stCondLst>
                                    <p:cond delay="5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500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3000"/>
                                        <p:tgtEl>
                                          <p:spTgt spid="16"/>
                                        </p:tgtEl>
                                      </p:cBhvr>
                                    </p:animEffect>
                                  </p:childTnLst>
                                </p:cTn>
                              </p:par>
                              <p:par>
                                <p:cTn id="20" presetID="22" presetClass="entr" presetSubtype="4" fill="hold" nodeType="withEffect">
                                  <p:stCondLst>
                                    <p:cond delay="5000"/>
                                  </p:stCondLst>
                                  <p:childTnLst>
                                    <p:set>
                                      <p:cBhvr>
                                        <p:cTn id="21" dur="1" fill="hold">
                                          <p:stCondLst>
                                            <p:cond delay="0"/>
                                          </p:stCondLst>
                                        </p:cTn>
                                        <p:tgtEl>
                                          <p:spTgt spid="4104"/>
                                        </p:tgtEl>
                                        <p:attrNameLst>
                                          <p:attrName>style.visibility</p:attrName>
                                        </p:attrNameLst>
                                      </p:cBhvr>
                                      <p:to>
                                        <p:strVal val="visible"/>
                                      </p:to>
                                    </p:set>
                                    <p:animEffect transition="in" filter="wipe(down)">
                                      <p:cBhvr>
                                        <p:cTn id="2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pie de página"/>
          <p:cNvSpPr>
            <a:spLocks noGrp="1"/>
          </p:cNvSpPr>
          <p:nvPr>
            <p:ph type="ftr" sz="quarter" idx="10"/>
          </p:nvPr>
        </p:nvSpPr>
        <p:spPr>
          <a:noFill/>
        </p:spPr>
        <p:txBody>
          <a:bodyPr/>
          <a:lstStyle/>
          <a:p>
            <a:r>
              <a:rPr lang="de-DE" altLang="es-ES_tradnl" smtClean="0"/>
              <a:t>     </a:t>
            </a:r>
          </a:p>
        </p:txBody>
      </p:sp>
      <p:grpSp>
        <p:nvGrpSpPr>
          <p:cNvPr id="2" name="Group 3"/>
          <p:cNvGrpSpPr>
            <a:grpSpLocks/>
          </p:cNvGrpSpPr>
          <p:nvPr/>
        </p:nvGrpSpPr>
        <p:grpSpPr bwMode="auto">
          <a:xfrm>
            <a:off x="6302375" y="3646488"/>
            <a:ext cx="2630488" cy="1844675"/>
            <a:chOff x="3424" y="1969"/>
            <a:chExt cx="2119" cy="2083"/>
          </a:xfrm>
        </p:grpSpPr>
        <p:sp>
          <p:nvSpPr>
            <p:cNvPr id="9277" name="Freeform 4"/>
            <p:cNvSpPr>
              <a:spLocks/>
            </p:cNvSpPr>
            <p:nvPr/>
          </p:nvSpPr>
          <p:spPr bwMode="auto">
            <a:xfrm>
              <a:off x="3434" y="2426"/>
              <a:ext cx="309" cy="161"/>
            </a:xfrm>
            <a:custGeom>
              <a:avLst/>
              <a:gdLst>
                <a:gd name="T0" fmla="*/ 0 w 306"/>
                <a:gd name="T1" fmla="*/ 79 h 328"/>
                <a:gd name="T2" fmla="*/ 312 w 306"/>
                <a:gd name="T3" fmla="*/ 79 h 328"/>
                <a:gd name="T4" fmla="*/ 151 w 306"/>
                <a:gd name="T5" fmla="*/ 0 h 328"/>
                <a:gd name="T6" fmla="*/ 14 w 306"/>
                <a:gd name="T7" fmla="*/ 77 h 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 h="328">
                  <a:moveTo>
                    <a:pt x="0" y="328"/>
                  </a:moveTo>
                  <a:lnTo>
                    <a:pt x="306" y="328"/>
                  </a:lnTo>
                  <a:lnTo>
                    <a:pt x="149" y="0"/>
                  </a:lnTo>
                  <a:lnTo>
                    <a:pt x="14" y="318"/>
                  </a:lnTo>
                </a:path>
              </a:pathLst>
            </a:custGeom>
            <a:solidFill>
              <a:srgbClr val="FEAD5C"/>
            </a:solidFill>
            <a:ln w="38100" cap="flat" cmpd="sng">
              <a:noFill/>
              <a:prstDash val="solid"/>
              <a:round/>
              <a:headEnd type="none" w="med" len="med"/>
              <a:tailEnd type="none" w="med" len="med"/>
            </a:ln>
            <a:effectLst>
              <a:outerShdw dist="40161" dir="1106097" algn="ctr" rotWithShape="0">
                <a:srgbClr val="808080"/>
              </a:outerShdw>
            </a:effectLst>
          </p:spPr>
          <p:txBody>
            <a:bodyPr wrap="none" anchor="ctr"/>
            <a:lstStyle/>
            <a:p>
              <a:endParaRPr lang="es-ES"/>
            </a:p>
          </p:txBody>
        </p:sp>
        <p:sp>
          <p:nvSpPr>
            <p:cNvPr id="9278" name="Text Box 5"/>
            <p:cNvSpPr txBox="1">
              <a:spLocks noChangeArrowheads="1"/>
            </p:cNvSpPr>
            <p:nvPr/>
          </p:nvSpPr>
          <p:spPr bwMode="auto">
            <a:xfrm>
              <a:off x="3444" y="1969"/>
              <a:ext cx="1209" cy="290"/>
            </a:xfrm>
            <a:prstGeom prst="rect">
              <a:avLst/>
            </a:prstGeom>
            <a:noFill/>
            <a:ln w="9525">
              <a:noFill/>
              <a:miter lim="800000"/>
              <a:headEnd/>
              <a:tailEnd/>
            </a:ln>
          </p:spPr>
          <p:txBody>
            <a:bodyPr wrap="none">
              <a:spAutoFit/>
            </a:bodyPr>
            <a:lstStyle/>
            <a:p>
              <a:pPr algn="l"/>
              <a:r>
                <a:rPr lang="de-DE" altLang="es-ES_tradnl" sz="2000" b="1"/>
                <a:t>Suelo radiante</a:t>
              </a:r>
              <a:endParaRPr lang="de-DE" altLang="es-ES_tradnl" sz="1000" b="1"/>
            </a:p>
          </p:txBody>
        </p:sp>
        <p:sp>
          <p:nvSpPr>
            <p:cNvPr id="9279" name="Rectangle 6"/>
            <p:cNvSpPr>
              <a:spLocks noChangeArrowheads="1"/>
            </p:cNvSpPr>
            <p:nvPr/>
          </p:nvSpPr>
          <p:spPr bwMode="auto">
            <a:xfrm>
              <a:off x="3438" y="2583"/>
              <a:ext cx="1550" cy="1405"/>
            </a:xfrm>
            <a:prstGeom prst="rect">
              <a:avLst/>
            </a:prstGeom>
            <a:solidFill>
              <a:srgbClr val="FFFFFF"/>
            </a:solidFill>
            <a:ln w="9525">
              <a:solidFill>
                <a:srgbClr val="000000"/>
              </a:solidFill>
              <a:miter lim="800000"/>
              <a:headEnd/>
              <a:tailEnd/>
            </a:ln>
            <a:effectLst>
              <a:outerShdw dist="71842" dir="2700000" algn="ctr" rotWithShape="0">
                <a:srgbClr val="FF0000"/>
              </a:outerShdw>
            </a:effectLst>
          </p:spPr>
          <p:txBody>
            <a:bodyPr wrap="none" anchor="ctr"/>
            <a:lstStyle/>
            <a:p>
              <a:endParaRPr lang="es-ES_tradnl" altLang="es-ES_tradnl" sz="2400"/>
            </a:p>
          </p:txBody>
        </p:sp>
        <p:sp>
          <p:nvSpPr>
            <p:cNvPr id="9280" name="Rectangle 7"/>
            <p:cNvSpPr>
              <a:spLocks noChangeArrowheads="1"/>
            </p:cNvSpPr>
            <p:nvPr/>
          </p:nvSpPr>
          <p:spPr bwMode="auto">
            <a:xfrm>
              <a:off x="3780" y="2587"/>
              <a:ext cx="1208" cy="1401"/>
            </a:xfrm>
            <a:prstGeom prst="rect">
              <a:avLst/>
            </a:prstGeom>
            <a:gradFill rotWithShape="0">
              <a:gsLst>
                <a:gs pos="0">
                  <a:srgbClr val="FEAD5C"/>
                </a:gs>
                <a:gs pos="100000">
                  <a:srgbClr val="FF0000"/>
                </a:gs>
              </a:gsLst>
              <a:lin ang="5400000" scaled="1"/>
            </a:gradFill>
            <a:ln w="9525">
              <a:noFill/>
              <a:miter lim="800000"/>
              <a:headEnd/>
              <a:tailEnd/>
            </a:ln>
          </p:spPr>
          <p:txBody>
            <a:bodyPr wrap="none" anchor="ctr"/>
            <a:lstStyle/>
            <a:p>
              <a:endParaRPr lang="es-ES" altLang="es-ES_tradnl"/>
            </a:p>
          </p:txBody>
        </p:sp>
        <p:sp>
          <p:nvSpPr>
            <p:cNvPr id="9281" name="Line 8"/>
            <p:cNvSpPr>
              <a:spLocks noChangeShapeType="1"/>
            </p:cNvSpPr>
            <p:nvPr/>
          </p:nvSpPr>
          <p:spPr bwMode="auto">
            <a:xfrm>
              <a:off x="3438" y="3753"/>
              <a:ext cx="1550" cy="0"/>
            </a:xfrm>
            <a:prstGeom prst="line">
              <a:avLst/>
            </a:prstGeom>
            <a:noFill/>
            <a:ln w="9525">
              <a:solidFill>
                <a:srgbClr val="000000"/>
              </a:solidFill>
              <a:round/>
              <a:headEnd/>
              <a:tailEnd/>
            </a:ln>
          </p:spPr>
          <p:txBody>
            <a:bodyPr wrap="none" anchor="ctr"/>
            <a:lstStyle/>
            <a:p>
              <a:endParaRPr lang="es-ES"/>
            </a:p>
          </p:txBody>
        </p:sp>
        <p:sp>
          <p:nvSpPr>
            <p:cNvPr id="9282" name="Rectangle 9"/>
            <p:cNvSpPr>
              <a:spLocks noChangeArrowheads="1"/>
            </p:cNvSpPr>
            <p:nvPr/>
          </p:nvSpPr>
          <p:spPr bwMode="auto">
            <a:xfrm>
              <a:off x="3433" y="3615"/>
              <a:ext cx="353" cy="200"/>
            </a:xfrm>
            <a:prstGeom prst="rect">
              <a:avLst/>
            </a:prstGeom>
            <a:noFill/>
            <a:ln w="9525">
              <a:noFill/>
              <a:miter lim="800000"/>
              <a:headEnd/>
              <a:tailEnd/>
            </a:ln>
          </p:spPr>
          <p:txBody>
            <a:bodyPr wrap="none">
              <a:spAutoFit/>
            </a:bodyPr>
            <a:lstStyle/>
            <a:p>
              <a:pPr algn="l"/>
              <a:r>
                <a:rPr lang="de-DE" altLang="es-ES_tradnl" sz="1200"/>
                <a:t>0,1 m</a:t>
              </a:r>
            </a:p>
          </p:txBody>
        </p:sp>
        <p:sp>
          <p:nvSpPr>
            <p:cNvPr id="9283" name="Rectangle 10"/>
            <p:cNvSpPr>
              <a:spLocks noChangeArrowheads="1"/>
            </p:cNvSpPr>
            <p:nvPr/>
          </p:nvSpPr>
          <p:spPr bwMode="auto">
            <a:xfrm>
              <a:off x="3424" y="2836"/>
              <a:ext cx="353" cy="201"/>
            </a:xfrm>
            <a:prstGeom prst="rect">
              <a:avLst/>
            </a:prstGeom>
            <a:noFill/>
            <a:ln w="9525">
              <a:noFill/>
              <a:miter lim="800000"/>
              <a:headEnd/>
              <a:tailEnd/>
            </a:ln>
          </p:spPr>
          <p:txBody>
            <a:bodyPr wrap="none">
              <a:spAutoFit/>
            </a:bodyPr>
            <a:lstStyle/>
            <a:p>
              <a:pPr algn="l"/>
              <a:r>
                <a:rPr lang="de-DE" altLang="es-ES_tradnl" sz="1200"/>
                <a:t>1,7 m</a:t>
              </a:r>
            </a:p>
          </p:txBody>
        </p:sp>
        <p:sp>
          <p:nvSpPr>
            <p:cNvPr id="9284" name="Line 11"/>
            <p:cNvSpPr>
              <a:spLocks noChangeShapeType="1"/>
            </p:cNvSpPr>
            <p:nvPr/>
          </p:nvSpPr>
          <p:spPr bwMode="auto">
            <a:xfrm>
              <a:off x="4336" y="2584"/>
              <a:ext cx="0" cy="1285"/>
            </a:xfrm>
            <a:prstGeom prst="line">
              <a:avLst/>
            </a:prstGeom>
            <a:noFill/>
            <a:ln w="9525">
              <a:solidFill>
                <a:srgbClr val="000000"/>
              </a:solidFill>
              <a:prstDash val="dash"/>
              <a:round/>
              <a:headEnd/>
              <a:tailEnd/>
            </a:ln>
          </p:spPr>
          <p:txBody>
            <a:bodyPr wrap="none" anchor="ctr"/>
            <a:lstStyle/>
            <a:p>
              <a:endParaRPr lang="es-ES"/>
            </a:p>
          </p:txBody>
        </p:sp>
        <p:sp>
          <p:nvSpPr>
            <p:cNvPr id="9285" name="Text Box 12"/>
            <p:cNvSpPr txBox="1">
              <a:spLocks noChangeArrowheads="1"/>
            </p:cNvSpPr>
            <p:nvPr/>
          </p:nvSpPr>
          <p:spPr bwMode="auto">
            <a:xfrm>
              <a:off x="4803" y="3844"/>
              <a:ext cx="220" cy="201"/>
            </a:xfrm>
            <a:prstGeom prst="rect">
              <a:avLst/>
            </a:prstGeom>
            <a:noFill/>
            <a:ln w="9525">
              <a:noFill/>
              <a:miter lim="800000"/>
              <a:headEnd/>
              <a:tailEnd/>
            </a:ln>
          </p:spPr>
          <p:txBody>
            <a:bodyPr wrap="none">
              <a:spAutoFit/>
            </a:bodyPr>
            <a:lstStyle/>
            <a:p>
              <a:pPr algn="l"/>
              <a:r>
                <a:rPr lang="de-DE" altLang="es-ES_tradnl" sz="1200"/>
                <a:t>24</a:t>
              </a:r>
            </a:p>
          </p:txBody>
        </p:sp>
        <p:sp>
          <p:nvSpPr>
            <p:cNvPr id="9286" name="Rectangle 13"/>
            <p:cNvSpPr>
              <a:spLocks noChangeArrowheads="1"/>
            </p:cNvSpPr>
            <p:nvPr/>
          </p:nvSpPr>
          <p:spPr bwMode="auto">
            <a:xfrm>
              <a:off x="3435" y="3846"/>
              <a:ext cx="221" cy="200"/>
            </a:xfrm>
            <a:prstGeom prst="rect">
              <a:avLst/>
            </a:prstGeom>
            <a:noFill/>
            <a:ln w="9525">
              <a:noFill/>
              <a:miter lim="800000"/>
              <a:headEnd/>
              <a:tailEnd/>
            </a:ln>
          </p:spPr>
          <p:txBody>
            <a:bodyPr wrap="none">
              <a:spAutoFit/>
            </a:bodyPr>
            <a:lstStyle/>
            <a:p>
              <a:pPr algn="l"/>
              <a:r>
                <a:rPr lang="de-DE" altLang="es-ES_tradnl" sz="1200"/>
                <a:t>°C</a:t>
              </a:r>
            </a:p>
          </p:txBody>
        </p:sp>
        <p:sp>
          <p:nvSpPr>
            <p:cNvPr id="9287" name="Rectangle 14"/>
            <p:cNvSpPr>
              <a:spLocks noChangeArrowheads="1"/>
            </p:cNvSpPr>
            <p:nvPr/>
          </p:nvSpPr>
          <p:spPr bwMode="auto">
            <a:xfrm>
              <a:off x="3805" y="3851"/>
              <a:ext cx="220" cy="201"/>
            </a:xfrm>
            <a:prstGeom prst="rect">
              <a:avLst/>
            </a:prstGeom>
            <a:noFill/>
            <a:ln w="9525">
              <a:noFill/>
              <a:miter lim="800000"/>
              <a:headEnd/>
              <a:tailEnd/>
            </a:ln>
          </p:spPr>
          <p:txBody>
            <a:bodyPr wrap="none">
              <a:spAutoFit/>
            </a:bodyPr>
            <a:lstStyle/>
            <a:p>
              <a:pPr algn="l"/>
              <a:r>
                <a:rPr lang="de-DE" altLang="es-ES_tradnl" sz="1200"/>
                <a:t>16</a:t>
              </a:r>
            </a:p>
          </p:txBody>
        </p:sp>
        <p:sp>
          <p:nvSpPr>
            <p:cNvPr id="9288" name="Rectangle 15"/>
            <p:cNvSpPr>
              <a:spLocks noChangeArrowheads="1"/>
            </p:cNvSpPr>
            <p:nvPr/>
          </p:nvSpPr>
          <p:spPr bwMode="auto">
            <a:xfrm>
              <a:off x="4227" y="3844"/>
              <a:ext cx="220" cy="201"/>
            </a:xfrm>
            <a:prstGeom prst="rect">
              <a:avLst/>
            </a:prstGeom>
            <a:noFill/>
            <a:ln w="9525">
              <a:noFill/>
              <a:miter lim="800000"/>
              <a:headEnd/>
              <a:tailEnd/>
            </a:ln>
          </p:spPr>
          <p:txBody>
            <a:bodyPr wrap="none">
              <a:spAutoFit/>
            </a:bodyPr>
            <a:lstStyle/>
            <a:p>
              <a:pPr algn="l"/>
              <a:r>
                <a:rPr lang="de-DE" altLang="es-ES_tradnl" sz="1200"/>
                <a:t>20</a:t>
              </a:r>
            </a:p>
          </p:txBody>
        </p:sp>
        <p:sp>
          <p:nvSpPr>
            <p:cNvPr id="9289" name="Line 16"/>
            <p:cNvSpPr>
              <a:spLocks noChangeShapeType="1"/>
            </p:cNvSpPr>
            <p:nvPr/>
          </p:nvSpPr>
          <p:spPr bwMode="auto">
            <a:xfrm>
              <a:off x="3438" y="2971"/>
              <a:ext cx="1550" cy="0"/>
            </a:xfrm>
            <a:prstGeom prst="line">
              <a:avLst/>
            </a:prstGeom>
            <a:noFill/>
            <a:ln w="9525">
              <a:solidFill>
                <a:srgbClr val="000000"/>
              </a:solidFill>
              <a:round/>
              <a:headEnd/>
              <a:tailEnd/>
            </a:ln>
          </p:spPr>
          <p:txBody>
            <a:bodyPr wrap="none" anchor="ctr"/>
            <a:lstStyle/>
            <a:p>
              <a:endParaRPr lang="es-ES"/>
            </a:p>
          </p:txBody>
        </p:sp>
        <p:sp>
          <p:nvSpPr>
            <p:cNvPr id="9290" name="Line 17"/>
            <p:cNvSpPr>
              <a:spLocks noChangeShapeType="1"/>
            </p:cNvSpPr>
            <p:nvPr/>
          </p:nvSpPr>
          <p:spPr bwMode="auto">
            <a:xfrm>
              <a:off x="3438" y="3876"/>
              <a:ext cx="1550" cy="0"/>
            </a:xfrm>
            <a:prstGeom prst="line">
              <a:avLst/>
            </a:prstGeom>
            <a:noFill/>
            <a:ln w="9525">
              <a:solidFill>
                <a:srgbClr val="000000"/>
              </a:solidFill>
              <a:round/>
              <a:headEnd/>
              <a:tailEnd/>
            </a:ln>
          </p:spPr>
          <p:txBody>
            <a:bodyPr wrap="none" anchor="ctr"/>
            <a:lstStyle/>
            <a:p>
              <a:endParaRPr lang="es-ES"/>
            </a:p>
          </p:txBody>
        </p:sp>
        <p:sp>
          <p:nvSpPr>
            <p:cNvPr id="9291" name="Freeform 18"/>
            <p:cNvSpPr>
              <a:spLocks/>
            </p:cNvSpPr>
            <p:nvPr/>
          </p:nvSpPr>
          <p:spPr bwMode="auto">
            <a:xfrm>
              <a:off x="4171" y="2599"/>
              <a:ext cx="529" cy="1265"/>
            </a:xfrm>
            <a:custGeom>
              <a:avLst/>
              <a:gdLst>
                <a:gd name="T0" fmla="*/ 0 w 529"/>
                <a:gd name="T1" fmla="*/ 0 h 1265"/>
                <a:gd name="T2" fmla="*/ 111 w 529"/>
                <a:gd name="T3" fmla="*/ 28 h 1265"/>
                <a:gd name="T4" fmla="*/ 166 w 529"/>
                <a:gd name="T5" fmla="*/ 51 h 1265"/>
                <a:gd name="T6" fmla="*/ 211 w 529"/>
                <a:gd name="T7" fmla="*/ 88 h 1265"/>
                <a:gd name="T8" fmla="*/ 243 w 529"/>
                <a:gd name="T9" fmla="*/ 1048 h 1265"/>
                <a:gd name="T10" fmla="*/ 273 w 529"/>
                <a:gd name="T11" fmla="*/ 1136 h 1265"/>
                <a:gd name="T12" fmla="*/ 319 w 529"/>
                <a:gd name="T13" fmla="*/ 1200 h 1265"/>
                <a:gd name="T14" fmla="*/ 379 w 529"/>
                <a:gd name="T15" fmla="*/ 1242 h 1265"/>
                <a:gd name="T16" fmla="*/ 451 w 529"/>
                <a:gd name="T17" fmla="*/ 1265 h 1265"/>
                <a:gd name="T18" fmla="*/ 529 w 529"/>
                <a:gd name="T19" fmla="*/ 1265 h 12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9"/>
                <a:gd name="T31" fmla="*/ 0 h 1265"/>
                <a:gd name="T32" fmla="*/ 529 w 529"/>
                <a:gd name="T33" fmla="*/ 1265 h 12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9" h="1265">
                  <a:moveTo>
                    <a:pt x="0" y="0"/>
                  </a:moveTo>
                  <a:lnTo>
                    <a:pt x="111" y="28"/>
                  </a:lnTo>
                  <a:lnTo>
                    <a:pt x="166" y="51"/>
                  </a:lnTo>
                  <a:lnTo>
                    <a:pt x="211" y="88"/>
                  </a:lnTo>
                  <a:lnTo>
                    <a:pt x="243" y="1048"/>
                  </a:lnTo>
                  <a:lnTo>
                    <a:pt x="273" y="1136"/>
                  </a:lnTo>
                  <a:lnTo>
                    <a:pt x="319" y="1200"/>
                  </a:lnTo>
                  <a:lnTo>
                    <a:pt x="379" y="1242"/>
                  </a:lnTo>
                  <a:lnTo>
                    <a:pt x="451" y="1265"/>
                  </a:lnTo>
                  <a:lnTo>
                    <a:pt x="529" y="1265"/>
                  </a:lnTo>
                </a:path>
              </a:pathLst>
            </a:custGeom>
            <a:noFill/>
            <a:ln w="57150">
              <a:solidFill>
                <a:srgbClr val="000000"/>
              </a:solidFill>
              <a:round/>
              <a:headEnd/>
              <a:tailEnd/>
            </a:ln>
          </p:spPr>
          <p:txBody>
            <a:bodyPr wrap="none" anchor="ctr"/>
            <a:lstStyle/>
            <a:p>
              <a:endParaRPr lang="es-ES"/>
            </a:p>
          </p:txBody>
        </p:sp>
        <p:sp>
          <p:nvSpPr>
            <p:cNvPr id="9292" name="Rectangle 19"/>
            <p:cNvSpPr>
              <a:spLocks noChangeArrowheads="1"/>
            </p:cNvSpPr>
            <p:nvPr/>
          </p:nvSpPr>
          <p:spPr bwMode="auto">
            <a:xfrm>
              <a:off x="3424" y="2583"/>
              <a:ext cx="353" cy="201"/>
            </a:xfrm>
            <a:prstGeom prst="rect">
              <a:avLst/>
            </a:prstGeom>
            <a:noFill/>
            <a:ln w="9525">
              <a:noFill/>
              <a:miter lim="800000"/>
              <a:headEnd/>
              <a:tailEnd/>
            </a:ln>
          </p:spPr>
          <p:txBody>
            <a:bodyPr wrap="none">
              <a:spAutoFit/>
            </a:bodyPr>
            <a:lstStyle/>
            <a:p>
              <a:pPr algn="l"/>
              <a:r>
                <a:rPr lang="de-DE" altLang="es-ES_tradnl" sz="1200"/>
                <a:t>2,7 m</a:t>
              </a:r>
            </a:p>
          </p:txBody>
        </p:sp>
        <p:grpSp>
          <p:nvGrpSpPr>
            <p:cNvPr id="9293" name="Group 20"/>
            <p:cNvGrpSpPr>
              <a:grpSpLocks/>
            </p:cNvGrpSpPr>
            <p:nvPr/>
          </p:nvGrpSpPr>
          <p:grpSpPr bwMode="auto">
            <a:xfrm>
              <a:off x="4653" y="3083"/>
              <a:ext cx="890" cy="521"/>
              <a:chOff x="4653" y="3083"/>
              <a:chExt cx="890" cy="521"/>
            </a:xfrm>
          </p:grpSpPr>
          <p:sp>
            <p:nvSpPr>
              <p:cNvPr id="9294" name="Rectangle 21"/>
              <p:cNvSpPr>
                <a:spLocks noChangeArrowheads="1"/>
              </p:cNvSpPr>
              <p:nvPr/>
            </p:nvSpPr>
            <p:spPr bwMode="auto">
              <a:xfrm>
                <a:off x="4653" y="3083"/>
                <a:ext cx="890" cy="521"/>
              </a:xfrm>
              <a:prstGeom prst="rect">
                <a:avLst/>
              </a:prstGeom>
              <a:solidFill>
                <a:srgbClr val="FFFFFF"/>
              </a:solidFill>
              <a:ln w="9525">
                <a:solidFill>
                  <a:srgbClr val="000000"/>
                </a:solidFill>
                <a:miter lim="800000"/>
                <a:headEnd/>
                <a:tailEnd/>
              </a:ln>
            </p:spPr>
            <p:txBody>
              <a:bodyPr wrap="none" anchor="ctr"/>
              <a:lstStyle/>
              <a:p>
                <a:endParaRPr lang="es-ES" altLang="es-ES_tradnl"/>
              </a:p>
            </p:txBody>
          </p:sp>
          <p:sp>
            <p:nvSpPr>
              <p:cNvPr id="9295" name="Rectangle 22"/>
              <p:cNvSpPr>
                <a:spLocks noChangeArrowheads="1"/>
              </p:cNvSpPr>
              <p:nvPr/>
            </p:nvSpPr>
            <p:spPr bwMode="auto">
              <a:xfrm>
                <a:off x="4656" y="3499"/>
                <a:ext cx="887" cy="102"/>
              </a:xfrm>
              <a:prstGeom prst="rect">
                <a:avLst/>
              </a:prstGeom>
              <a:solidFill>
                <a:srgbClr val="FFCCCC"/>
              </a:solidFill>
              <a:ln w="9525">
                <a:noFill/>
                <a:miter lim="800000"/>
                <a:headEnd/>
                <a:tailEnd/>
              </a:ln>
            </p:spPr>
            <p:txBody>
              <a:bodyPr wrap="none" anchor="ctr"/>
              <a:lstStyle/>
              <a:p>
                <a:endParaRPr lang="es-ES" altLang="es-ES_tradnl"/>
              </a:p>
            </p:txBody>
          </p:sp>
          <p:sp>
            <p:nvSpPr>
              <p:cNvPr id="9296" name="Oval 23"/>
              <p:cNvSpPr>
                <a:spLocks noChangeArrowheads="1"/>
              </p:cNvSpPr>
              <p:nvPr/>
            </p:nvSpPr>
            <p:spPr bwMode="auto">
              <a:xfrm>
                <a:off x="5106" y="3523"/>
                <a:ext cx="51" cy="51"/>
              </a:xfrm>
              <a:prstGeom prst="ellipse">
                <a:avLst/>
              </a:prstGeom>
              <a:solidFill>
                <a:srgbClr val="FFFFFF"/>
              </a:solidFill>
              <a:ln w="9525">
                <a:solidFill>
                  <a:srgbClr val="FF0000"/>
                </a:solidFill>
                <a:round/>
                <a:headEnd/>
                <a:tailEnd/>
              </a:ln>
            </p:spPr>
            <p:txBody>
              <a:bodyPr wrap="none" anchor="ctr"/>
              <a:lstStyle/>
              <a:p>
                <a:endParaRPr lang="es-ES" altLang="es-ES_tradnl"/>
              </a:p>
            </p:txBody>
          </p:sp>
          <p:sp>
            <p:nvSpPr>
              <p:cNvPr id="9297" name="Oval 24"/>
              <p:cNvSpPr>
                <a:spLocks noChangeArrowheads="1"/>
              </p:cNvSpPr>
              <p:nvPr/>
            </p:nvSpPr>
            <p:spPr bwMode="auto">
              <a:xfrm>
                <a:off x="5195" y="3523"/>
                <a:ext cx="51" cy="51"/>
              </a:xfrm>
              <a:prstGeom prst="ellipse">
                <a:avLst/>
              </a:prstGeom>
              <a:solidFill>
                <a:srgbClr val="FFFFFF"/>
              </a:solidFill>
              <a:ln w="9525">
                <a:solidFill>
                  <a:srgbClr val="FF0000"/>
                </a:solidFill>
                <a:round/>
                <a:headEnd/>
                <a:tailEnd/>
              </a:ln>
            </p:spPr>
            <p:txBody>
              <a:bodyPr wrap="none" anchor="ctr"/>
              <a:lstStyle/>
              <a:p>
                <a:endParaRPr lang="es-ES" altLang="es-ES_tradnl"/>
              </a:p>
            </p:txBody>
          </p:sp>
          <p:sp>
            <p:nvSpPr>
              <p:cNvPr id="9298" name="Oval 25"/>
              <p:cNvSpPr>
                <a:spLocks noChangeArrowheads="1"/>
              </p:cNvSpPr>
              <p:nvPr/>
            </p:nvSpPr>
            <p:spPr bwMode="auto">
              <a:xfrm>
                <a:off x="5284" y="3523"/>
                <a:ext cx="51" cy="51"/>
              </a:xfrm>
              <a:prstGeom prst="ellipse">
                <a:avLst/>
              </a:prstGeom>
              <a:solidFill>
                <a:srgbClr val="FFFFFF"/>
              </a:solidFill>
              <a:ln w="9525">
                <a:solidFill>
                  <a:srgbClr val="FF0000"/>
                </a:solidFill>
                <a:round/>
                <a:headEnd/>
                <a:tailEnd/>
              </a:ln>
            </p:spPr>
            <p:txBody>
              <a:bodyPr wrap="none" anchor="ctr"/>
              <a:lstStyle/>
              <a:p>
                <a:endParaRPr lang="es-ES" altLang="es-ES_tradnl"/>
              </a:p>
            </p:txBody>
          </p:sp>
          <p:sp>
            <p:nvSpPr>
              <p:cNvPr id="9299" name="Oval 26"/>
              <p:cNvSpPr>
                <a:spLocks noChangeArrowheads="1"/>
              </p:cNvSpPr>
              <p:nvPr/>
            </p:nvSpPr>
            <p:spPr bwMode="auto">
              <a:xfrm>
                <a:off x="5373" y="3523"/>
                <a:ext cx="51" cy="51"/>
              </a:xfrm>
              <a:prstGeom prst="ellipse">
                <a:avLst/>
              </a:prstGeom>
              <a:solidFill>
                <a:srgbClr val="FFFFFF"/>
              </a:solidFill>
              <a:ln w="9525">
                <a:solidFill>
                  <a:srgbClr val="FF0000"/>
                </a:solidFill>
                <a:round/>
                <a:headEnd/>
                <a:tailEnd/>
              </a:ln>
            </p:spPr>
            <p:txBody>
              <a:bodyPr wrap="none" anchor="ctr"/>
              <a:lstStyle/>
              <a:p>
                <a:endParaRPr lang="es-ES" altLang="es-ES_tradnl"/>
              </a:p>
            </p:txBody>
          </p:sp>
          <p:sp>
            <p:nvSpPr>
              <p:cNvPr id="9300" name="Rectangle 27"/>
              <p:cNvSpPr>
                <a:spLocks noChangeArrowheads="1"/>
              </p:cNvSpPr>
              <p:nvPr/>
            </p:nvSpPr>
            <p:spPr bwMode="auto">
              <a:xfrm>
                <a:off x="4656" y="3272"/>
                <a:ext cx="884" cy="229"/>
              </a:xfrm>
              <a:prstGeom prst="rect">
                <a:avLst/>
              </a:prstGeom>
              <a:gradFill rotWithShape="0">
                <a:gsLst>
                  <a:gs pos="0">
                    <a:srgbClr val="FFCCCC"/>
                  </a:gs>
                  <a:gs pos="100000">
                    <a:srgbClr val="FF0000"/>
                  </a:gs>
                </a:gsLst>
                <a:lin ang="5400000" scaled="1"/>
              </a:gradFill>
              <a:ln w="9525">
                <a:noFill/>
                <a:miter lim="800000"/>
                <a:headEnd/>
                <a:tailEnd/>
              </a:ln>
            </p:spPr>
            <p:txBody>
              <a:bodyPr wrap="none" anchor="ctr"/>
              <a:lstStyle/>
              <a:p>
                <a:endParaRPr lang="es-ES" altLang="es-ES_tradnl"/>
              </a:p>
            </p:txBody>
          </p:sp>
          <p:sp>
            <p:nvSpPr>
              <p:cNvPr id="9301" name="AutoShape 28"/>
              <p:cNvSpPr>
                <a:spLocks noChangeArrowheads="1"/>
              </p:cNvSpPr>
              <p:nvPr/>
            </p:nvSpPr>
            <p:spPr bwMode="auto">
              <a:xfrm rot="-5395817">
                <a:off x="5098" y="3347"/>
                <a:ext cx="89" cy="67"/>
              </a:xfrm>
              <a:prstGeom prst="notchedRightArrow">
                <a:avLst>
                  <a:gd name="adj1" fmla="val 50000"/>
                  <a:gd name="adj2" fmla="val 33209"/>
                </a:avLst>
              </a:prstGeom>
              <a:solidFill>
                <a:srgbClr val="FF0000"/>
              </a:solidFill>
              <a:ln w="9525">
                <a:solidFill>
                  <a:srgbClr val="000000"/>
                </a:solidFill>
                <a:miter lim="800000"/>
                <a:headEnd/>
                <a:tailEnd/>
              </a:ln>
            </p:spPr>
            <p:txBody>
              <a:bodyPr wrap="none" anchor="ctr"/>
              <a:lstStyle/>
              <a:p>
                <a:endParaRPr lang="es-ES" altLang="es-ES_tradnl"/>
              </a:p>
            </p:txBody>
          </p:sp>
          <p:sp>
            <p:nvSpPr>
              <p:cNvPr id="9302" name="AutoShape 29"/>
              <p:cNvSpPr>
                <a:spLocks noChangeArrowheads="1"/>
              </p:cNvSpPr>
              <p:nvPr/>
            </p:nvSpPr>
            <p:spPr bwMode="auto">
              <a:xfrm rot="-5395817">
                <a:off x="5200" y="3347"/>
                <a:ext cx="89" cy="67"/>
              </a:xfrm>
              <a:prstGeom prst="notchedRightArrow">
                <a:avLst>
                  <a:gd name="adj1" fmla="val 50000"/>
                  <a:gd name="adj2" fmla="val 33209"/>
                </a:avLst>
              </a:prstGeom>
              <a:solidFill>
                <a:srgbClr val="FF0000"/>
              </a:solidFill>
              <a:ln w="9525">
                <a:solidFill>
                  <a:srgbClr val="000000"/>
                </a:solidFill>
                <a:miter lim="800000"/>
                <a:headEnd/>
                <a:tailEnd/>
              </a:ln>
            </p:spPr>
            <p:txBody>
              <a:bodyPr wrap="none" anchor="ctr"/>
              <a:lstStyle/>
              <a:p>
                <a:endParaRPr lang="es-ES" altLang="es-ES_tradnl"/>
              </a:p>
            </p:txBody>
          </p:sp>
          <p:sp>
            <p:nvSpPr>
              <p:cNvPr id="9303" name="AutoShape 30"/>
              <p:cNvSpPr>
                <a:spLocks noChangeArrowheads="1"/>
              </p:cNvSpPr>
              <p:nvPr/>
            </p:nvSpPr>
            <p:spPr bwMode="auto">
              <a:xfrm rot="-5395817">
                <a:off x="5302" y="3347"/>
                <a:ext cx="89" cy="67"/>
              </a:xfrm>
              <a:prstGeom prst="notchedRightArrow">
                <a:avLst>
                  <a:gd name="adj1" fmla="val 50000"/>
                  <a:gd name="adj2" fmla="val 33209"/>
                </a:avLst>
              </a:prstGeom>
              <a:solidFill>
                <a:srgbClr val="FF0000"/>
              </a:solidFill>
              <a:ln w="9525">
                <a:solidFill>
                  <a:srgbClr val="000000"/>
                </a:solidFill>
                <a:miter lim="800000"/>
                <a:headEnd/>
                <a:tailEnd/>
              </a:ln>
            </p:spPr>
            <p:txBody>
              <a:bodyPr wrap="none" anchor="ctr"/>
              <a:lstStyle/>
              <a:p>
                <a:endParaRPr lang="es-ES" altLang="es-ES_tradnl"/>
              </a:p>
            </p:txBody>
          </p:sp>
          <p:sp>
            <p:nvSpPr>
              <p:cNvPr id="9304" name="AutoShape 31"/>
              <p:cNvSpPr>
                <a:spLocks noChangeArrowheads="1"/>
              </p:cNvSpPr>
              <p:nvPr/>
            </p:nvSpPr>
            <p:spPr bwMode="auto">
              <a:xfrm>
                <a:off x="5102" y="3136"/>
                <a:ext cx="121" cy="47"/>
              </a:xfrm>
              <a:prstGeom prst="chevron">
                <a:avLst>
                  <a:gd name="adj" fmla="val 64362"/>
                </a:avLst>
              </a:prstGeom>
              <a:solidFill>
                <a:srgbClr val="0000FF"/>
              </a:solidFill>
              <a:ln w="9525">
                <a:noFill/>
                <a:miter lim="800000"/>
                <a:headEnd/>
                <a:tailEnd/>
              </a:ln>
            </p:spPr>
            <p:txBody>
              <a:bodyPr wrap="none" anchor="ctr"/>
              <a:lstStyle/>
              <a:p>
                <a:endParaRPr lang="es-ES" altLang="es-ES_tradnl"/>
              </a:p>
            </p:txBody>
          </p:sp>
          <p:sp>
            <p:nvSpPr>
              <p:cNvPr id="9305" name="AutoShape 32"/>
              <p:cNvSpPr>
                <a:spLocks noChangeArrowheads="1"/>
              </p:cNvSpPr>
              <p:nvPr/>
            </p:nvSpPr>
            <p:spPr bwMode="auto">
              <a:xfrm>
                <a:off x="5214" y="3136"/>
                <a:ext cx="121" cy="47"/>
              </a:xfrm>
              <a:prstGeom prst="chevron">
                <a:avLst>
                  <a:gd name="adj" fmla="val 64362"/>
                </a:avLst>
              </a:prstGeom>
              <a:solidFill>
                <a:srgbClr val="0000FF"/>
              </a:solidFill>
              <a:ln w="9525">
                <a:noFill/>
                <a:miter lim="800000"/>
                <a:headEnd/>
                <a:tailEnd/>
              </a:ln>
            </p:spPr>
            <p:txBody>
              <a:bodyPr wrap="none" anchor="ctr"/>
              <a:lstStyle/>
              <a:p>
                <a:endParaRPr lang="es-ES" altLang="es-ES_tradnl"/>
              </a:p>
            </p:txBody>
          </p:sp>
          <p:sp>
            <p:nvSpPr>
              <p:cNvPr id="9306" name="AutoShape 33"/>
              <p:cNvSpPr>
                <a:spLocks noChangeArrowheads="1"/>
              </p:cNvSpPr>
              <p:nvPr/>
            </p:nvSpPr>
            <p:spPr bwMode="auto">
              <a:xfrm>
                <a:off x="5323" y="3136"/>
                <a:ext cx="121" cy="47"/>
              </a:xfrm>
              <a:prstGeom prst="chevron">
                <a:avLst>
                  <a:gd name="adj" fmla="val 64362"/>
                </a:avLst>
              </a:prstGeom>
              <a:solidFill>
                <a:srgbClr val="0000FF"/>
              </a:solidFill>
              <a:ln w="9525">
                <a:noFill/>
                <a:miter lim="800000"/>
                <a:headEnd/>
                <a:tailEnd/>
              </a:ln>
            </p:spPr>
            <p:txBody>
              <a:bodyPr wrap="none" anchor="ctr"/>
              <a:lstStyle/>
              <a:p>
                <a:endParaRPr lang="es-ES" altLang="es-ES_tradnl"/>
              </a:p>
            </p:txBody>
          </p:sp>
          <p:sp>
            <p:nvSpPr>
              <p:cNvPr id="9307" name="AutoShape 34"/>
              <p:cNvSpPr>
                <a:spLocks noChangeArrowheads="1"/>
              </p:cNvSpPr>
              <p:nvPr/>
            </p:nvSpPr>
            <p:spPr bwMode="auto">
              <a:xfrm rot="5410638">
                <a:off x="5407" y="3204"/>
                <a:ext cx="121" cy="47"/>
              </a:xfrm>
              <a:prstGeom prst="chevron">
                <a:avLst>
                  <a:gd name="adj" fmla="val 64362"/>
                </a:avLst>
              </a:prstGeom>
              <a:solidFill>
                <a:srgbClr val="0000FF"/>
              </a:solidFill>
              <a:ln w="9525">
                <a:noFill/>
                <a:miter lim="800000"/>
                <a:headEnd/>
                <a:tailEnd/>
              </a:ln>
            </p:spPr>
            <p:txBody>
              <a:bodyPr wrap="none" anchor="ctr"/>
              <a:lstStyle/>
              <a:p>
                <a:endParaRPr lang="es-ES" altLang="es-ES_tradnl"/>
              </a:p>
            </p:txBody>
          </p:sp>
          <p:sp>
            <p:nvSpPr>
              <p:cNvPr id="9308" name="AutoShape 35"/>
              <p:cNvSpPr>
                <a:spLocks noChangeArrowheads="1"/>
              </p:cNvSpPr>
              <p:nvPr/>
            </p:nvSpPr>
            <p:spPr bwMode="auto">
              <a:xfrm rot="5410638">
                <a:off x="5407" y="3309"/>
                <a:ext cx="121" cy="47"/>
              </a:xfrm>
              <a:prstGeom prst="chevron">
                <a:avLst>
                  <a:gd name="adj" fmla="val 64362"/>
                </a:avLst>
              </a:prstGeom>
              <a:solidFill>
                <a:srgbClr val="0000FF"/>
              </a:solidFill>
              <a:ln w="9525">
                <a:noFill/>
                <a:miter lim="800000"/>
                <a:headEnd/>
                <a:tailEnd/>
              </a:ln>
            </p:spPr>
            <p:txBody>
              <a:bodyPr wrap="none" anchor="ctr"/>
              <a:lstStyle/>
              <a:p>
                <a:endParaRPr lang="es-ES" altLang="es-ES_tradnl"/>
              </a:p>
            </p:txBody>
          </p:sp>
          <p:sp>
            <p:nvSpPr>
              <p:cNvPr id="9309" name="Oval 36"/>
              <p:cNvSpPr>
                <a:spLocks noChangeArrowheads="1"/>
              </p:cNvSpPr>
              <p:nvPr/>
            </p:nvSpPr>
            <p:spPr bwMode="auto">
              <a:xfrm>
                <a:off x="4752" y="3523"/>
                <a:ext cx="51" cy="51"/>
              </a:xfrm>
              <a:prstGeom prst="ellipse">
                <a:avLst/>
              </a:prstGeom>
              <a:solidFill>
                <a:srgbClr val="FFFFFF"/>
              </a:solidFill>
              <a:ln w="9525">
                <a:solidFill>
                  <a:srgbClr val="FF0000"/>
                </a:solidFill>
                <a:round/>
                <a:headEnd/>
                <a:tailEnd/>
              </a:ln>
            </p:spPr>
            <p:txBody>
              <a:bodyPr wrap="none" anchor="ctr"/>
              <a:lstStyle/>
              <a:p>
                <a:endParaRPr lang="es-ES" altLang="es-ES_tradnl"/>
              </a:p>
            </p:txBody>
          </p:sp>
          <p:sp>
            <p:nvSpPr>
              <p:cNvPr id="9310" name="Oval 37"/>
              <p:cNvSpPr>
                <a:spLocks noChangeArrowheads="1"/>
              </p:cNvSpPr>
              <p:nvPr/>
            </p:nvSpPr>
            <p:spPr bwMode="auto">
              <a:xfrm>
                <a:off x="4840" y="3523"/>
                <a:ext cx="51" cy="51"/>
              </a:xfrm>
              <a:prstGeom prst="ellipse">
                <a:avLst/>
              </a:prstGeom>
              <a:solidFill>
                <a:srgbClr val="FFFFFF"/>
              </a:solidFill>
              <a:ln w="9525">
                <a:solidFill>
                  <a:srgbClr val="FF0000"/>
                </a:solidFill>
                <a:round/>
                <a:headEnd/>
                <a:tailEnd/>
              </a:ln>
            </p:spPr>
            <p:txBody>
              <a:bodyPr wrap="none" anchor="ctr"/>
              <a:lstStyle/>
              <a:p>
                <a:endParaRPr lang="es-ES" altLang="es-ES_tradnl"/>
              </a:p>
            </p:txBody>
          </p:sp>
          <p:sp>
            <p:nvSpPr>
              <p:cNvPr id="9311" name="Oval 38"/>
              <p:cNvSpPr>
                <a:spLocks noChangeArrowheads="1"/>
              </p:cNvSpPr>
              <p:nvPr/>
            </p:nvSpPr>
            <p:spPr bwMode="auto">
              <a:xfrm>
                <a:off x="4929" y="3523"/>
                <a:ext cx="51" cy="51"/>
              </a:xfrm>
              <a:prstGeom prst="ellipse">
                <a:avLst/>
              </a:prstGeom>
              <a:solidFill>
                <a:srgbClr val="FFFFFF"/>
              </a:solidFill>
              <a:ln w="9525">
                <a:solidFill>
                  <a:srgbClr val="FF0000"/>
                </a:solidFill>
                <a:round/>
                <a:headEnd/>
                <a:tailEnd/>
              </a:ln>
            </p:spPr>
            <p:txBody>
              <a:bodyPr wrap="none" anchor="ctr"/>
              <a:lstStyle/>
              <a:p>
                <a:endParaRPr lang="es-ES" altLang="es-ES_tradnl"/>
              </a:p>
            </p:txBody>
          </p:sp>
          <p:sp>
            <p:nvSpPr>
              <p:cNvPr id="9312" name="Oval 39"/>
              <p:cNvSpPr>
                <a:spLocks noChangeArrowheads="1"/>
              </p:cNvSpPr>
              <p:nvPr/>
            </p:nvSpPr>
            <p:spPr bwMode="auto">
              <a:xfrm>
                <a:off x="5018" y="3523"/>
                <a:ext cx="51" cy="51"/>
              </a:xfrm>
              <a:prstGeom prst="ellipse">
                <a:avLst/>
              </a:prstGeom>
              <a:solidFill>
                <a:srgbClr val="FFFFFF"/>
              </a:solidFill>
              <a:ln w="9525">
                <a:solidFill>
                  <a:srgbClr val="FF0000"/>
                </a:solidFill>
                <a:round/>
                <a:headEnd/>
                <a:tailEnd/>
              </a:ln>
            </p:spPr>
            <p:txBody>
              <a:bodyPr wrap="none" anchor="ctr"/>
              <a:lstStyle/>
              <a:p>
                <a:endParaRPr lang="es-ES" altLang="es-ES_tradnl"/>
              </a:p>
            </p:txBody>
          </p:sp>
          <p:sp>
            <p:nvSpPr>
              <p:cNvPr id="9313" name="AutoShape 40"/>
              <p:cNvSpPr>
                <a:spLocks noChangeArrowheads="1"/>
              </p:cNvSpPr>
              <p:nvPr/>
            </p:nvSpPr>
            <p:spPr bwMode="auto">
              <a:xfrm rot="-5395817">
                <a:off x="4894" y="3347"/>
                <a:ext cx="89" cy="67"/>
              </a:xfrm>
              <a:prstGeom prst="notchedRightArrow">
                <a:avLst>
                  <a:gd name="adj1" fmla="val 50000"/>
                  <a:gd name="adj2" fmla="val 33209"/>
                </a:avLst>
              </a:prstGeom>
              <a:solidFill>
                <a:srgbClr val="FF0000"/>
              </a:solidFill>
              <a:ln w="9525">
                <a:solidFill>
                  <a:srgbClr val="000000"/>
                </a:solidFill>
                <a:miter lim="800000"/>
                <a:headEnd/>
                <a:tailEnd/>
              </a:ln>
            </p:spPr>
            <p:txBody>
              <a:bodyPr wrap="none" anchor="ctr"/>
              <a:lstStyle/>
              <a:p>
                <a:endParaRPr lang="es-ES" altLang="es-ES_tradnl"/>
              </a:p>
            </p:txBody>
          </p:sp>
          <p:sp>
            <p:nvSpPr>
              <p:cNvPr id="9314" name="AutoShape 41"/>
              <p:cNvSpPr>
                <a:spLocks noChangeArrowheads="1"/>
              </p:cNvSpPr>
              <p:nvPr/>
            </p:nvSpPr>
            <p:spPr bwMode="auto">
              <a:xfrm rot="-5395817">
                <a:off x="4996" y="3347"/>
                <a:ext cx="89" cy="67"/>
              </a:xfrm>
              <a:prstGeom prst="notchedRightArrow">
                <a:avLst>
                  <a:gd name="adj1" fmla="val 50000"/>
                  <a:gd name="adj2" fmla="val 33209"/>
                </a:avLst>
              </a:prstGeom>
              <a:solidFill>
                <a:srgbClr val="FF0000"/>
              </a:solidFill>
              <a:ln w="9525">
                <a:solidFill>
                  <a:srgbClr val="000000"/>
                </a:solidFill>
                <a:miter lim="800000"/>
                <a:headEnd/>
                <a:tailEnd/>
              </a:ln>
            </p:spPr>
            <p:txBody>
              <a:bodyPr wrap="none" anchor="ctr"/>
              <a:lstStyle/>
              <a:p>
                <a:endParaRPr lang="es-ES" altLang="es-ES_tradnl"/>
              </a:p>
            </p:txBody>
          </p:sp>
          <p:sp>
            <p:nvSpPr>
              <p:cNvPr id="9315" name="AutoShape 42"/>
              <p:cNvSpPr>
                <a:spLocks noChangeArrowheads="1"/>
              </p:cNvSpPr>
              <p:nvPr/>
            </p:nvSpPr>
            <p:spPr bwMode="auto">
              <a:xfrm rot="-5395817">
                <a:off x="4792" y="3347"/>
                <a:ext cx="89" cy="67"/>
              </a:xfrm>
              <a:prstGeom prst="notchedRightArrow">
                <a:avLst>
                  <a:gd name="adj1" fmla="val 50000"/>
                  <a:gd name="adj2" fmla="val 33209"/>
                </a:avLst>
              </a:prstGeom>
              <a:solidFill>
                <a:srgbClr val="FF0000"/>
              </a:solidFill>
              <a:ln w="9525">
                <a:solidFill>
                  <a:srgbClr val="000000"/>
                </a:solidFill>
                <a:miter lim="800000"/>
                <a:headEnd/>
                <a:tailEnd/>
              </a:ln>
            </p:spPr>
            <p:txBody>
              <a:bodyPr wrap="none" anchor="ctr"/>
              <a:lstStyle/>
              <a:p>
                <a:endParaRPr lang="es-ES" altLang="es-ES_tradnl"/>
              </a:p>
            </p:txBody>
          </p:sp>
          <p:sp>
            <p:nvSpPr>
              <p:cNvPr id="9316" name="AutoShape 43"/>
              <p:cNvSpPr>
                <a:spLocks noChangeArrowheads="1"/>
              </p:cNvSpPr>
              <p:nvPr/>
            </p:nvSpPr>
            <p:spPr bwMode="auto">
              <a:xfrm rot="10800000" flipV="1">
                <a:off x="4973" y="3136"/>
                <a:ext cx="121" cy="47"/>
              </a:xfrm>
              <a:prstGeom prst="chevron">
                <a:avLst>
                  <a:gd name="adj" fmla="val 65959"/>
                </a:avLst>
              </a:prstGeom>
              <a:solidFill>
                <a:srgbClr val="0000FF"/>
              </a:solidFill>
              <a:ln w="9525">
                <a:noFill/>
                <a:miter lim="800000"/>
                <a:headEnd/>
                <a:tailEnd/>
              </a:ln>
            </p:spPr>
            <p:txBody>
              <a:bodyPr wrap="none" anchor="ctr"/>
              <a:lstStyle/>
              <a:p>
                <a:endParaRPr lang="es-ES" altLang="es-ES_tradnl"/>
              </a:p>
            </p:txBody>
          </p:sp>
          <p:sp>
            <p:nvSpPr>
              <p:cNvPr id="9317" name="AutoShape 44"/>
              <p:cNvSpPr>
                <a:spLocks noChangeArrowheads="1"/>
              </p:cNvSpPr>
              <p:nvPr/>
            </p:nvSpPr>
            <p:spPr bwMode="auto">
              <a:xfrm rot="5410638">
                <a:off x="4668" y="3204"/>
                <a:ext cx="121" cy="47"/>
              </a:xfrm>
              <a:prstGeom prst="chevron">
                <a:avLst>
                  <a:gd name="adj" fmla="val 64362"/>
                </a:avLst>
              </a:prstGeom>
              <a:solidFill>
                <a:srgbClr val="0000FF"/>
              </a:solidFill>
              <a:ln w="9525">
                <a:noFill/>
                <a:miter lim="800000"/>
                <a:headEnd/>
                <a:tailEnd/>
              </a:ln>
            </p:spPr>
            <p:txBody>
              <a:bodyPr wrap="none" anchor="ctr"/>
              <a:lstStyle/>
              <a:p>
                <a:endParaRPr lang="es-ES" altLang="es-ES_tradnl"/>
              </a:p>
            </p:txBody>
          </p:sp>
          <p:sp>
            <p:nvSpPr>
              <p:cNvPr id="9318" name="AutoShape 45"/>
              <p:cNvSpPr>
                <a:spLocks noChangeArrowheads="1"/>
              </p:cNvSpPr>
              <p:nvPr/>
            </p:nvSpPr>
            <p:spPr bwMode="auto">
              <a:xfrm rot="5410638">
                <a:off x="4668" y="3309"/>
                <a:ext cx="121" cy="47"/>
              </a:xfrm>
              <a:prstGeom prst="chevron">
                <a:avLst>
                  <a:gd name="adj" fmla="val 64362"/>
                </a:avLst>
              </a:prstGeom>
              <a:solidFill>
                <a:srgbClr val="0000FF"/>
              </a:solidFill>
              <a:ln w="9525">
                <a:noFill/>
                <a:miter lim="800000"/>
                <a:headEnd/>
                <a:tailEnd/>
              </a:ln>
            </p:spPr>
            <p:txBody>
              <a:bodyPr wrap="none" anchor="ctr"/>
              <a:lstStyle/>
              <a:p>
                <a:endParaRPr lang="es-ES" altLang="es-ES_tradnl"/>
              </a:p>
            </p:txBody>
          </p:sp>
          <p:sp>
            <p:nvSpPr>
              <p:cNvPr id="9319" name="AutoShape 46"/>
              <p:cNvSpPr>
                <a:spLocks noChangeArrowheads="1"/>
              </p:cNvSpPr>
              <p:nvPr/>
            </p:nvSpPr>
            <p:spPr bwMode="auto">
              <a:xfrm rot="10800000" flipV="1">
                <a:off x="4866" y="3136"/>
                <a:ext cx="121" cy="47"/>
              </a:xfrm>
              <a:prstGeom prst="chevron">
                <a:avLst>
                  <a:gd name="adj" fmla="val 65959"/>
                </a:avLst>
              </a:prstGeom>
              <a:solidFill>
                <a:srgbClr val="0000FF"/>
              </a:solidFill>
              <a:ln w="9525">
                <a:noFill/>
                <a:miter lim="800000"/>
                <a:headEnd/>
                <a:tailEnd/>
              </a:ln>
            </p:spPr>
            <p:txBody>
              <a:bodyPr wrap="none" anchor="ctr"/>
              <a:lstStyle/>
              <a:p>
                <a:endParaRPr lang="es-ES" altLang="es-ES_tradnl"/>
              </a:p>
            </p:txBody>
          </p:sp>
          <p:sp>
            <p:nvSpPr>
              <p:cNvPr id="9320" name="AutoShape 47"/>
              <p:cNvSpPr>
                <a:spLocks noChangeArrowheads="1"/>
              </p:cNvSpPr>
              <p:nvPr/>
            </p:nvSpPr>
            <p:spPr bwMode="auto">
              <a:xfrm rot="10800000" flipV="1">
                <a:off x="4758" y="3136"/>
                <a:ext cx="121" cy="47"/>
              </a:xfrm>
              <a:prstGeom prst="chevron">
                <a:avLst>
                  <a:gd name="adj" fmla="val 65959"/>
                </a:avLst>
              </a:prstGeom>
              <a:solidFill>
                <a:srgbClr val="0000FF"/>
              </a:solidFill>
              <a:ln w="9525">
                <a:noFill/>
                <a:miter lim="800000"/>
                <a:headEnd/>
                <a:tailEnd/>
              </a:ln>
            </p:spPr>
            <p:txBody>
              <a:bodyPr wrap="none" anchor="ctr"/>
              <a:lstStyle/>
              <a:p>
                <a:endParaRPr lang="es-ES" altLang="es-ES_tradnl"/>
              </a:p>
            </p:txBody>
          </p:sp>
        </p:grpSp>
      </p:grpSp>
      <p:grpSp>
        <p:nvGrpSpPr>
          <p:cNvPr id="5124" name="Group 48"/>
          <p:cNvGrpSpPr>
            <a:grpSpLocks/>
          </p:cNvGrpSpPr>
          <p:nvPr/>
        </p:nvGrpSpPr>
        <p:grpSpPr bwMode="auto">
          <a:xfrm>
            <a:off x="3429000" y="1522413"/>
            <a:ext cx="3470275" cy="1533525"/>
            <a:chOff x="1993" y="998"/>
            <a:chExt cx="3003" cy="1463"/>
          </a:xfrm>
        </p:grpSpPr>
        <p:sp>
          <p:nvSpPr>
            <p:cNvPr id="9261" name="Freeform 49"/>
            <p:cNvSpPr>
              <a:spLocks/>
            </p:cNvSpPr>
            <p:nvPr/>
          </p:nvSpPr>
          <p:spPr bwMode="auto">
            <a:xfrm rot="5400000">
              <a:off x="3540" y="1089"/>
              <a:ext cx="306" cy="159"/>
            </a:xfrm>
            <a:custGeom>
              <a:avLst/>
              <a:gdLst>
                <a:gd name="T0" fmla="*/ 0 w 306"/>
                <a:gd name="T1" fmla="*/ 77 h 328"/>
                <a:gd name="T2" fmla="*/ 306 w 306"/>
                <a:gd name="T3" fmla="*/ 77 h 328"/>
                <a:gd name="T4" fmla="*/ 149 w 306"/>
                <a:gd name="T5" fmla="*/ 0 h 328"/>
                <a:gd name="T6" fmla="*/ 14 w 306"/>
                <a:gd name="T7" fmla="*/ 75 h 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 h="328">
                  <a:moveTo>
                    <a:pt x="0" y="328"/>
                  </a:moveTo>
                  <a:lnTo>
                    <a:pt x="306" y="328"/>
                  </a:lnTo>
                  <a:lnTo>
                    <a:pt x="149" y="0"/>
                  </a:lnTo>
                  <a:lnTo>
                    <a:pt x="14" y="318"/>
                  </a:lnTo>
                </a:path>
              </a:pathLst>
            </a:custGeom>
            <a:solidFill>
              <a:srgbClr val="FEAD5C"/>
            </a:solidFill>
            <a:ln w="38100" cap="flat" cmpd="sng">
              <a:noFill/>
              <a:prstDash val="solid"/>
              <a:round/>
              <a:headEnd type="none" w="med" len="med"/>
              <a:tailEnd type="none" w="med" len="med"/>
            </a:ln>
            <a:effectLst>
              <a:outerShdw dist="40161" dir="1106097" algn="ctr" rotWithShape="0">
                <a:srgbClr val="808080"/>
              </a:outerShdw>
            </a:effectLst>
          </p:spPr>
          <p:txBody>
            <a:bodyPr wrap="none" anchor="ctr"/>
            <a:lstStyle/>
            <a:p>
              <a:endParaRPr lang="es-ES"/>
            </a:p>
          </p:txBody>
        </p:sp>
        <p:sp>
          <p:nvSpPr>
            <p:cNvPr id="9262" name="Text Box 50"/>
            <p:cNvSpPr txBox="1">
              <a:spLocks noChangeArrowheads="1"/>
            </p:cNvSpPr>
            <p:nvPr/>
          </p:nvSpPr>
          <p:spPr bwMode="auto">
            <a:xfrm>
              <a:off x="3791" y="998"/>
              <a:ext cx="1205" cy="480"/>
            </a:xfrm>
            <a:prstGeom prst="rect">
              <a:avLst/>
            </a:prstGeom>
            <a:noFill/>
            <a:ln w="9525">
              <a:noFill/>
              <a:miter lim="800000"/>
              <a:headEnd/>
              <a:tailEnd/>
            </a:ln>
          </p:spPr>
          <p:txBody>
            <a:bodyPr wrap="none">
              <a:spAutoFit/>
            </a:bodyPr>
            <a:lstStyle/>
            <a:p>
              <a:pPr algn="l"/>
              <a:r>
                <a:rPr lang="de-DE" altLang="es-ES_tradnl" sz="2000" b="1"/>
                <a:t>Distribución</a:t>
              </a:r>
            </a:p>
            <a:p>
              <a:pPr algn="l"/>
              <a:r>
                <a:rPr lang="de-DE" altLang="es-ES_tradnl" sz="2000" b="1"/>
                <a:t>ideal de calor </a:t>
              </a:r>
            </a:p>
          </p:txBody>
        </p:sp>
        <p:sp>
          <p:nvSpPr>
            <p:cNvPr id="9263" name="Rectangle 51"/>
            <p:cNvSpPr>
              <a:spLocks noChangeArrowheads="1"/>
            </p:cNvSpPr>
            <p:nvPr/>
          </p:nvSpPr>
          <p:spPr bwMode="auto">
            <a:xfrm>
              <a:off x="2007" y="1015"/>
              <a:ext cx="1550" cy="1401"/>
            </a:xfrm>
            <a:prstGeom prst="rect">
              <a:avLst/>
            </a:prstGeom>
            <a:solidFill>
              <a:srgbClr val="FFFFFF"/>
            </a:solidFill>
            <a:ln w="9525">
              <a:solidFill>
                <a:srgbClr val="000000"/>
              </a:solidFill>
              <a:miter lim="800000"/>
              <a:headEnd/>
              <a:tailEnd/>
            </a:ln>
            <a:effectLst>
              <a:outerShdw dist="71842" dir="2700000" algn="ctr" rotWithShape="0">
                <a:srgbClr val="FF0000"/>
              </a:outerShdw>
            </a:effectLst>
          </p:spPr>
          <p:txBody>
            <a:bodyPr wrap="none" anchor="ctr"/>
            <a:lstStyle/>
            <a:p>
              <a:endParaRPr lang="es-ES_tradnl" altLang="es-ES_tradnl" sz="2400"/>
            </a:p>
          </p:txBody>
        </p:sp>
        <p:sp>
          <p:nvSpPr>
            <p:cNvPr id="9264" name="Rectangle 52"/>
            <p:cNvSpPr>
              <a:spLocks noChangeArrowheads="1"/>
            </p:cNvSpPr>
            <p:nvPr/>
          </p:nvSpPr>
          <p:spPr bwMode="auto">
            <a:xfrm>
              <a:off x="2353" y="1020"/>
              <a:ext cx="1208" cy="1399"/>
            </a:xfrm>
            <a:prstGeom prst="rect">
              <a:avLst/>
            </a:prstGeom>
            <a:gradFill rotWithShape="0">
              <a:gsLst>
                <a:gs pos="0">
                  <a:srgbClr val="FEAD5C"/>
                </a:gs>
                <a:gs pos="100000">
                  <a:srgbClr val="FF0000"/>
                </a:gs>
              </a:gsLst>
              <a:lin ang="5400000" scaled="1"/>
            </a:gradFill>
            <a:ln w="9525">
              <a:noFill/>
              <a:miter lim="800000"/>
              <a:headEnd/>
              <a:tailEnd/>
            </a:ln>
          </p:spPr>
          <p:txBody>
            <a:bodyPr wrap="none" anchor="ctr"/>
            <a:lstStyle/>
            <a:p>
              <a:endParaRPr lang="es-ES" altLang="es-ES_tradnl"/>
            </a:p>
          </p:txBody>
        </p:sp>
        <p:sp>
          <p:nvSpPr>
            <p:cNvPr id="9265" name="Freeform 53"/>
            <p:cNvSpPr>
              <a:spLocks/>
            </p:cNvSpPr>
            <p:nvPr/>
          </p:nvSpPr>
          <p:spPr bwMode="auto">
            <a:xfrm>
              <a:off x="2553" y="1027"/>
              <a:ext cx="777" cy="1257"/>
            </a:xfrm>
            <a:custGeom>
              <a:avLst/>
              <a:gdLst>
                <a:gd name="T0" fmla="*/ 0 w 777"/>
                <a:gd name="T1" fmla="*/ 0 h 1257"/>
                <a:gd name="T2" fmla="*/ 155 w 777"/>
                <a:gd name="T3" fmla="*/ 34 h 1257"/>
                <a:gd name="T4" fmla="*/ 228 w 777"/>
                <a:gd name="T5" fmla="*/ 112 h 1257"/>
                <a:gd name="T6" fmla="*/ 399 w 777"/>
                <a:gd name="T7" fmla="*/ 1017 h 1257"/>
                <a:gd name="T8" fmla="*/ 473 w 777"/>
                <a:gd name="T9" fmla="*/ 1132 h 1257"/>
                <a:gd name="T10" fmla="*/ 572 w 777"/>
                <a:gd name="T11" fmla="*/ 1209 h 1257"/>
                <a:gd name="T12" fmla="*/ 666 w 777"/>
                <a:gd name="T13" fmla="*/ 1239 h 1257"/>
                <a:gd name="T14" fmla="*/ 777 w 777"/>
                <a:gd name="T15" fmla="*/ 1257 h 1257"/>
                <a:gd name="T16" fmla="*/ 0 60000 65536"/>
                <a:gd name="T17" fmla="*/ 0 60000 65536"/>
                <a:gd name="T18" fmla="*/ 0 60000 65536"/>
                <a:gd name="T19" fmla="*/ 0 60000 65536"/>
                <a:gd name="T20" fmla="*/ 0 60000 65536"/>
                <a:gd name="T21" fmla="*/ 0 60000 65536"/>
                <a:gd name="T22" fmla="*/ 0 60000 65536"/>
                <a:gd name="T23" fmla="*/ 0 60000 65536"/>
                <a:gd name="T24" fmla="*/ 0 w 777"/>
                <a:gd name="T25" fmla="*/ 0 h 1257"/>
                <a:gd name="T26" fmla="*/ 777 w 777"/>
                <a:gd name="T27" fmla="*/ 1257 h 12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7" h="1257">
                  <a:moveTo>
                    <a:pt x="0" y="0"/>
                  </a:moveTo>
                  <a:lnTo>
                    <a:pt x="155" y="34"/>
                  </a:lnTo>
                  <a:lnTo>
                    <a:pt x="228" y="112"/>
                  </a:lnTo>
                  <a:lnTo>
                    <a:pt x="399" y="1017"/>
                  </a:lnTo>
                  <a:lnTo>
                    <a:pt x="473" y="1132"/>
                  </a:lnTo>
                  <a:lnTo>
                    <a:pt x="572" y="1209"/>
                  </a:lnTo>
                  <a:lnTo>
                    <a:pt x="666" y="1239"/>
                  </a:lnTo>
                  <a:lnTo>
                    <a:pt x="777" y="1257"/>
                  </a:lnTo>
                </a:path>
              </a:pathLst>
            </a:custGeom>
            <a:noFill/>
            <a:ln w="57150">
              <a:solidFill>
                <a:srgbClr val="000000"/>
              </a:solidFill>
              <a:round/>
              <a:headEnd/>
              <a:tailEnd/>
            </a:ln>
          </p:spPr>
          <p:txBody>
            <a:bodyPr wrap="none" anchor="ctr"/>
            <a:lstStyle/>
            <a:p>
              <a:endParaRPr lang="es-ES"/>
            </a:p>
          </p:txBody>
        </p:sp>
        <p:sp>
          <p:nvSpPr>
            <p:cNvPr id="9266" name="Line 54"/>
            <p:cNvSpPr>
              <a:spLocks noChangeShapeType="1"/>
            </p:cNvSpPr>
            <p:nvPr/>
          </p:nvSpPr>
          <p:spPr bwMode="auto">
            <a:xfrm>
              <a:off x="2007" y="1410"/>
              <a:ext cx="1550" cy="0"/>
            </a:xfrm>
            <a:prstGeom prst="line">
              <a:avLst/>
            </a:prstGeom>
            <a:noFill/>
            <a:ln w="9525">
              <a:solidFill>
                <a:srgbClr val="000000"/>
              </a:solidFill>
              <a:round/>
              <a:headEnd/>
              <a:tailEnd/>
            </a:ln>
          </p:spPr>
          <p:txBody>
            <a:bodyPr wrap="none" anchor="ctr"/>
            <a:lstStyle/>
            <a:p>
              <a:endParaRPr lang="es-ES"/>
            </a:p>
          </p:txBody>
        </p:sp>
        <p:sp>
          <p:nvSpPr>
            <p:cNvPr id="9267" name="Line 55"/>
            <p:cNvSpPr>
              <a:spLocks noChangeShapeType="1"/>
            </p:cNvSpPr>
            <p:nvPr/>
          </p:nvSpPr>
          <p:spPr bwMode="auto">
            <a:xfrm>
              <a:off x="2007" y="2184"/>
              <a:ext cx="1550" cy="0"/>
            </a:xfrm>
            <a:prstGeom prst="line">
              <a:avLst/>
            </a:prstGeom>
            <a:noFill/>
            <a:ln w="9525">
              <a:solidFill>
                <a:srgbClr val="000000"/>
              </a:solidFill>
              <a:round/>
              <a:headEnd/>
              <a:tailEnd/>
            </a:ln>
          </p:spPr>
          <p:txBody>
            <a:bodyPr wrap="none" anchor="ctr"/>
            <a:lstStyle/>
            <a:p>
              <a:endParaRPr lang="es-ES"/>
            </a:p>
          </p:txBody>
        </p:sp>
        <p:sp>
          <p:nvSpPr>
            <p:cNvPr id="9268" name="Line 56"/>
            <p:cNvSpPr>
              <a:spLocks noChangeShapeType="1"/>
            </p:cNvSpPr>
            <p:nvPr/>
          </p:nvSpPr>
          <p:spPr bwMode="auto">
            <a:xfrm>
              <a:off x="2007" y="2300"/>
              <a:ext cx="1550" cy="0"/>
            </a:xfrm>
            <a:prstGeom prst="line">
              <a:avLst/>
            </a:prstGeom>
            <a:noFill/>
            <a:ln w="9525">
              <a:solidFill>
                <a:srgbClr val="000000"/>
              </a:solidFill>
              <a:round/>
              <a:headEnd/>
              <a:tailEnd/>
            </a:ln>
          </p:spPr>
          <p:txBody>
            <a:bodyPr wrap="none" anchor="ctr"/>
            <a:lstStyle/>
            <a:p>
              <a:endParaRPr lang="es-ES"/>
            </a:p>
          </p:txBody>
        </p:sp>
        <p:sp>
          <p:nvSpPr>
            <p:cNvPr id="9269" name="Rectangle 57"/>
            <p:cNvSpPr>
              <a:spLocks noChangeArrowheads="1"/>
            </p:cNvSpPr>
            <p:nvPr/>
          </p:nvSpPr>
          <p:spPr bwMode="auto">
            <a:xfrm>
              <a:off x="2002" y="2047"/>
              <a:ext cx="363" cy="188"/>
            </a:xfrm>
            <a:prstGeom prst="rect">
              <a:avLst/>
            </a:prstGeom>
            <a:noFill/>
            <a:ln w="9525">
              <a:noFill/>
              <a:miter lim="800000"/>
              <a:headEnd/>
              <a:tailEnd/>
            </a:ln>
          </p:spPr>
          <p:txBody>
            <a:bodyPr wrap="none">
              <a:spAutoFit/>
            </a:bodyPr>
            <a:lstStyle/>
            <a:p>
              <a:pPr algn="l"/>
              <a:r>
                <a:rPr lang="de-DE" altLang="es-ES_tradnl" sz="1200"/>
                <a:t>0,1 m</a:t>
              </a:r>
            </a:p>
          </p:txBody>
        </p:sp>
        <p:sp>
          <p:nvSpPr>
            <p:cNvPr id="9270" name="Rectangle 58"/>
            <p:cNvSpPr>
              <a:spLocks noChangeArrowheads="1"/>
            </p:cNvSpPr>
            <p:nvPr/>
          </p:nvSpPr>
          <p:spPr bwMode="auto">
            <a:xfrm>
              <a:off x="1993" y="1267"/>
              <a:ext cx="363" cy="188"/>
            </a:xfrm>
            <a:prstGeom prst="rect">
              <a:avLst/>
            </a:prstGeom>
            <a:noFill/>
            <a:ln w="9525">
              <a:noFill/>
              <a:miter lim="800000"/>
              <a:headEnd/>
              <a:tailEnd/>
            </a:ln>
          </p:spPr>
          <p:txBody>
            <a:bodyPr wrap="none">
              <a:spAutoFit/>
            </a:bodyPr>
            <a:lstStyle/>
            <a:p>
              <a:pPr algn="l"/>
              <a:r>
                <a:rPr lang="de-DE" altLang="es-ES_tradnl" sz="1200"/>
                <a:t>1,7 m</a:t>
              </a:r>
            </a:p>
          </p:txBody>
        </p:sp>
        <p:sp>
          <p:nvSpPr>
            <p:cNvPr id="9271" name="Line 59"/>
            <p:cNvSpPr>
              <a:spLocks noChangeShapeType="1"/>
            </p:cNvSpPr>
            <p:nvPr/>
          </p:nvSpPr>
          <p:spPr bwMode="auto">
            <a:xfrm>
              <a:off x="2905" y="1015"/>
              <a:ext cx="0" cy="1285"/>
            </a:xfrm>
            <a:prstGeom prst="line">
              <a:avLst/>
            </a:prstGeom>
            <a:noFill/>
            <a:ln w="9525">
              <a:solidFill>
                <a:srgbClr val="000000"/>
              </a:solidFill>
              <a:prstDash val="dash"/>
              <a:round/>
              <a:headEnd/>
              <a:tailEnd/>
            </a:ln>
          </p:spPr>
          <p:txBody>
            <a:bodyPr wrap="none" anchor="ctr"/>
            <a:lstStyle/>
            <a:p>
              <a:endParaRPr lang="es-ES"/>
            </a:p>
          </p:txBody>
        </p:sp>
        <p:sp>
          <p:nvSpPr>
            <p:cNvPr id="9272" name="Text Box 60"/>
            <p:cNvSpPr txBox="1">
              <a:spLocks noChangeArrowheads="1"/>
            </p:cNvSpPr>
            <p:nvPr/>
          </p:nvSpPr>
          <p:spPr bwMode="auto">
            <a:xfrm>
              <a:off x="3372" y="2270"/>
              <a:ext cx="226" cy="188"/>
            </a:xfrm>
            <a:prstGeom prst="rect">
              <a:avLst/>
            </a:prstGeom>
            <a:noFill/>
            <a:ln w="9525">
              <a:noFill/>
              <a:miter lim="800000"/>
              <a:headEnd/>
              <a:tailEnd/>
            </a:ln>
          </p:spPr>
          <p:txBody>
            <a:bodyPr wrap="none">
              <a:spAutoFit/>
            </a:bodyPr>
            <a:lstStyle/>
            <a:p>
              <a:pPr algn="l"/>
              <a:r>
                <a:rPr lang="de-DE" altLang="es-ES_tradnl" sz="1200"/>
                <a:t>24</a:t>
              </a:r>
            </a:p>
          </p:txBody>
        </p:sp>
        <p:sp>
          <p:nvSpPr>
            <p:cNvPr id="9273" name="Rectangle 61"/>
            <p:cNvSpPr>
              <a:spLocks noChangeArrowheads="1"/>
            </p:cNvSpPr>
            <p:nvPr/>
          </p:nvSpPr>
          <p:spPr bwMode="auto">
            <a:xfrm>
              <a:off x="2004" y="2273"/>
              <a:ext cx="228" cy="188"/>
            </a:xfrm>
            <a:prstGeom prst="rect">
              <a:avLst/>
            </a:prstGeom>
            <a:noFill/>
            <a:ln w="9525">
              <a:noFill/>
              <a:miter lim="800000"/>
              <a:headEnd/>
              <a:tailEnd/>
            </a:ln>
          </p:spPr>
          <p:txBody>
            <a:bodyPr wrap="none">
              <a:spAutoFit/>
            </a:bodyPr>
            <a:lstStyle/>
            <a:p>
              <a:pPr algn="l"/>
              <a:r>
                <a:rPr lang="de-DE" altLang="es-ES_tradnl" sz="1200"/>
                <a:t>°C</a:t>
              </a:r>
            </a:p>
          </p:txBody>
        </p:sp>
        <p:sp>
          <p:nvSpPr>
            <p:cNvPr id="9274" name="Rectangle 62"/>
            <p:cNvSpPr>
              <a:spLocks noChangeArrowheads="1"/>
            </p:cNvSpPr>
            <p:nvPr/>
          </p:nvSpPr>
          <p:spPr bwMode="auto">
            <a:xfrm>
              <a:off x="2374" y="2273"/>
              <a:ext cx="226" cy="188"/>
            </a:xfrm>
            <a:prstGeom prst="rect">
              <a:avLst/>
            </a:prstGeom>
            <a:noFill/>
            <a:ln w="9525">
              <a:noFill/>
              <a:miter lim="800000"/>
              <a:headEnd/>
              <a:tailEnd/>
            </a:ln>
          </p:spPr>
          <p:txBody>
            <a:bodyPr wrap="none">
              <a:spAutoFit/>
            </a:bodyPr>
            <a:lstStyle/>
            <a:p>
              <a:pPr algn="l"/>
              <a:r>
                <a:rPr lang="de-DE" altLang="es-ES_tradnl" sz="1200"/>
                <a:t>16</a:t>
              </a:r>
            </a:p>
          </p:txBody>
        </p:sp>
        <p:sp>
          <p:nvSpPr>
            <p:cNvPr id="9275" name="Rectangle 63"/>
            <p:cNvSpPr>
              <a:spLocks noChangeArrowheads="1"/>
            </p:cNvSpPr>
            <p:nvPr/>
          </p:nvSpPr>
          <p:spPr bwMode="auto">
            <a:xfrm>
              <a:off x="2796" y="2270"/>
              <a:ext cx="227" cy="188"/>
            </a:xfrm>
            <a:prstGeom prst="rect">
              <a:avLst/>
            </a:prstGeom>
            <a:noFill/>
            <a:ln w="9525">
              <a:noFill/>
              <a:miter lim="800000"/>
              <a:headEnd/>
              <a:tailEnd/>
            </a:ln>
          </p:spPr>
          <p:txBody>
            <a:bodyPr wrap="none">
              <a:spAutoFit/>
            </a:bodyPr>
            <a:lstStyle/>
            <a:p>
              <a:pPr algn="l"/>
              <a:r>
                <a:rPr lang="de-DE" altLang="es-ES_tradnl" sz="1200"/>
                <a:t>20</a:t>
              </a:r>
            </a:p>
          </p:txBody>
        </p:sp>
        <p:sp>
          <p:nvSpPr>
            <p:cNvPr id="9276" name="Text Box 64"/>
            <p:cNvSpPr txBox="1">
              <a:spLocks noChangeArrowheads="1"/>
            </p:cNvSpPr>
            <p:nvPr/>
          </p:nvSpPr>
          <p:spPr bwMode="auto">
            <a:xfrm>
              <a:off x="1995" y="1013"/>
              <a:ext cx="363" cy="188"/>
            </a:xfrm>
            <a:prstGeom prst="rect">
              <a:avLst/>
            </a:prstGeom>
            <a:noFill/>
            <a:ln w="9525">
              <a:noFill/>
              <a:miter lim="800000"/>
              <a:headEnd/>
              <a:tailEnd/>
            </a:ln>
          </p:spPr>
          <p:txBody>
            <a:bodyPr wrap="none">
              <a:spAutoFit/>
            </a:bodyPr>
            <a:lstStyle/>
            <a:p>
              <a:pPr algn="l"/>
              <a:r>
                <a:rPr lang="de-DE" altLang="es-ES_tradnl" sz="1200"/>
                <a:t>2,7 m</a:t>
              </a:r>
            </a:p>
          </p:txBody>
        </p:sp>
      </p:grpSp>
      <p:grpSp>
        <p:nvGrpSpPr>
          <p:cNvPr id="5" name="Group 65"/>
          <p:cNvGrpSpPr>
            <a:grpSpLocks/>
          </p:cNvGrpSpPr>
          <p:nvPr/>
        </p:nvGrpSpPr>
        <p:grpSpPr bwMode="auto">
          <a:xfrm>
            <a:off x="596900" y="3692525"/>
            <a:ext cx="4179888" cy="1878013"/>
            <a:chOff x="877" y="2032"/>
            <a:chExt cx="4152" cy="2008"/>
          </a:xfrm>
        </p:grpSpPr>
        <p:sp>
          <p:nvSpPr>
            <p:cNvPr id="9223" name="Freeform 66"/>
            <p:cNvSpPr>
              <a:spLocks/>
            </p:cNvSpPr>
            <p:nvPr/>
          </p:nvSpPr>
          <p:spPr bwMode="auto">
            <a:xfrm>
              <a:off x="887" y="2392"/>
              <a:ext cx="306" cy="159"/>
            </a:xfrm>
            <a:custGeom>
              <a:avLst/>
              <a:gdLst>
                <a:gd name="T0" fmla="*/ 0 w 306"/>
                <a:gd name="T1" fmla="*/ 77 h 328"/>
                <a:gd name="T2" fmla="*/ 306 w 306"/>
                <a:gd name="T3" fmla="*/ 77 h 328"/>
                <a:gd name="T4" fmla="*/ 149 w 306"/>
                <a:gd name="T5" fmla="*/ 0 h 328"/>
                <a:gd name="T6" fmla="*/ 14 w 306"/>
                <a:gd name="T7" fmla="*/ 75 h 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 h="328">
                  <a:moveTo>
                    <a:pt x="0" y="328"/>
                  </a:moveTo>
                  <a:lnTo>
                    <a:pt x="306" y="328"/>
                  </a:lnTo>
                  <a:lnTo>
                    <a:pt x="149" y="0"/>
                  </a:lnTo>
                  <a:lnTo>
                    <a:pt x="14" y="318"/>
                  </a:lnTo>
                </a:path>
              </a:pathLst>
            </a:custGeom>
            <a:solidFill>
              <a:srgbClr val="FEAD5C"/>
            </a:solidFill>
            <a:ln w="38100" cap="flat" cmpd="sng">
              <a:noFill/>
              <a:prstDash val="solid"/>
              <a:round/>
              <a:headEnd type="none" w="med" len="med"/>
              <a:tailEnd type="none" w="med" len="med"/>
            </a:ln>
            <a:effectLst>
              <a:outerShdw dist="40161" dir="1106097" algn="ctr" rotWithShape="0">
                <a:srgbClr val="808080"/>
              </a:outerShdw>
            </a:effectLst>
          </p:spPr>
          <p:txBody>
            <a:bodyPr wrap="none" anchor="ctr"/>
            <a:lstStyle/>
            <a:p>
              <a:endParaRPr lang="es-ES"/>
            </a:p>
          </p:txBody>
        </p:sp>
        <p:sp>
          <p:nvSpPr>
            <p:cNvPr id="9224" name="Text Box 67"/>
            <p:cNvSpPr txBox="1">
              <a:spLocks noChangeArrowheads="1"/>
            </p:cNvSpPr>
            <p:nvPr/>
          </p:nvSpPr>
          <p:spPr bwMode="auto">
            <a:xfrm>
              <a:off x="979" y="2032"/>
              <a:ext cx="4050" cy="428"/>
            </a:xfrm>
            <a:prstGeom prst="rect">
              <a:avLst/>
            </a:prstGeom>
            <a:noFill/>
            <a:ln w="9525">
              <a:noFill/>
              <a:miter lim="800000"/>
              <a:headEnd/>
              <a:tailEnd/>
            </a:ln>
          </p:spPr>
          <p:txBody>
            <a:bodyPr>
              <a:spAutoFit/>
            </a:bodyPr>
            <a:lstStyle/>
            <a:p>
              <a:pPr algn="l"/>
              <a:r>
                <a:rPr lang="de-DE" altLang="es-ES_tradnl" sz="2000" b="1"/>
                <a:t>Radiadores / Bombas de calor</a:t>
              </a:r>
              <a:endParaRPr lang="de-DE" altLang="es-ES_tradnl" sz="1000" b="1"/>
            </a:p>
          </p:txBody>
        </p:sp>
        <p:sp>
          <p:nvSpPr>
            <p:cNvPr id="9225" name="AutoShape 68"/>
            <p:cNvSpPr>
              <a:spLocks noChangeArrowheads="1"/>
            </p:cNvSpPr>
            <p:nvPr/>
          </p:nvSpPr>
          <p:spPr bwMode="auto">
            <a:xfrm>
              <a:off x="2185" y="3270"/>
              <a:ext cx="309" cy="171"/>
            </a:xfrm>
            <a:prstGeom prst="flowChartAlternateProcess">
              <a:avLst/>
            </a:prstGeom>
            <a:gradFill rotWithShape="0">
              <a:gsLst>
                <a:gs pos="0">
                  <a:srgbClr val="FF0000"/>
                </a:gs>
                <a:gs pos="50000">
                  <a:srgbClr val="FFFFFF"/>
                </a:gs>
                <a:gs pos="100000">
                  <a:srgbClr val="FF0000"/>
                </a:gs>
              </a:gsLst>
              <a:lin ang="5400000" scaled="1"/>
            </a:gradFill>
            <a:ln w="9525">
              <a:solidFill>
                <a:srgbClr val="000000"/>
              </a:solidFill>
              <a:miter lim="800000"/>
              <a:headEnd/>
              <a:tailEnd/>
            </a:ln>
          </p:spPr>
          <p:txBody>
            <a:bodyPr wrap="none" anchor="ctr"/>
            <a:lstStyle/>
            <a:p>
              <a:endParaRPr lang="es-ES" altLang="es-ES_tradnl"/>
            </a:p>
          </p:txBody>
        </p:sp>
        <p:sp>
          <p:nvSpPr>
            <p:cNvPr id="9226" name="Rectangle 69"/>
            <p:cNvSpPr>
              <a:spLocks noChangeArrowheads="1"/>
            </p:cNvSpPr>
            <p:nvPr/>
          </p:nvSpPr>
          <p:spPr bwMode="auto">
            <a:xfrm>
              <a:off x="898" y="2586"/>
              <a:ext cx="1552" cy="1406"/>
            </a:xfrm>
            <a:prstGeom prst="rect">
              <a:avLst/>
            </a:prstGeom>
            <a:solidFill>
              <a:srgbClr val="FFFFFF"/>
            </a:solidFill>
            <a:ln w="9525">
              <a:solidFill>
                <a:srgbClr val="000000"/>
              </a:solidFill>
              <a:miter lim="800000"/>
              <a:headEnd/>
              <a:tailEnd/>
            </a:ln>
            <a:effectLst>
              <a:outerShdw dist="71842" dir="2700000" algn="ctr" rotWithShape="0">
                <a:srgbClr val="FF0000"/>
              </a:outerShdw>
            </a:effectLst>
          </p:spPr>
          <p:txBody>
            <a:bodyPr wrap="none" anchor="ctr"/>
            <a:lstStyle/>
            <a:p>
              <a:endParaRPr lang="es-ES_tradnl" altLang="es-ES_tradnl" sz="2400"/>
            </a:p>
          </p:txBody>
        </p:sp>
        <p:sp>
          <p:nvSpPr>
            <p:cNvPr id="9227" name="Rectangle 70"/>
            <p:cNvSpPr>
              <a:spLocks noChangeArrowheads="1"/>
            </p:cNvSpPr>
            <p:nvPr/>
          </p:nvSpPr>
          <p:spPr bwMode="auto">
            <a:xfrm>
              <a:off x="1240" y="2590"/>
              <a:ext cx="1208" cy="1399"/>
            </a:xfrm>
            <a:prstGeom prst="rect">
              <a:avLst/>
            </a:prstGeom>
            <a:gradFill rotWithShape="0">
              <a:gsLst>
                <a:gs pos="0">
                  <a:srgbClr val="FF0000"/>
                </a:gs>
                <a:gs pos="100000">
                  <a:srgbClr val="FEAD5C"/>
                </a:gs>
              </a:gsLst>
              <a:lin ang="5400000" scaled="1"/>
            </a:gradFill>
            <a:ln w="9525">
              <a:noFill/>
              <a:miter lim="800000"/>
              <a:headEnd/>
              <a:tailEnd/>
            </a:ln>
          </p:spPr>
          <p:txBody>
            <a:bodyPr wrap="none" anchor="ctr"/>
            <a:lstStyle/>
            <a:p>
              <a:endParaRPr lang="es-ES" altLang="es-ES_tradnl"/>
            </a:p>
          </p:txBody>
        </p:sp>
        <p:sp>
          <p:nvSpPr>
            <p:cNvPr id="9228" name="Line 71"/>
            <p:cNvSpPr>
              <a:spLocks noChangeShapeType="1"/>
            </p:cNvSpPr>
            <p:nvPr/>
          </p:nvSpPr>
          <p:spPr bwMode="auto">
            <a:xfrm>
              <a:off x="898" y="2980"/>
              <a:ext cx="1550" cy="0"/>
            </a:xfrm>
            <a:prstGeom prst="line">
              <a:avLst/>
            </a:prstGeom>
            <a:noFill/>
            <a:ln w="9525">
              <a:solidFill>
                <a:srgbClr val="000000"/>
              </a:solidFill>
              <a:round/>
              <a:headEnd/>
              <a:tailEnd/>
            </a:ln>
          </p:spPr>
          <p:txBody>
            <a:bodyPr wrap="none" anchor="ctr"/>
            <a:lstStyle/>
            <a:p>
              <a:endParaRPr lang="es-ES"/>
            </a:p>
          </p:txBody>
        </p:sp>
        <p:sp>
          <p:nvSpPr>
            <p:cNvPr id="9229" name="Line 72"/>
            <p:cNvSpPr>
              <a:spLocks noChangeShapeType="1"/>
            </p:cNvSpPr>
            <p:nvPr/>
          </p:nvSpPr>
          <p:spPr bwMode="auto">
            <a:xfrm>
              <a:off x="898" y="3754"/>
              <a:ext cx="1550" cy="0"/>
            </a:xfrm>
            <a:prstGeom prst="line">
              <a:avLst/>
            </a:prstGeom>
            <a:noFill/>
            <a:ln w="9525">
              <a:solidFill>
                <a:srgbClr val="000000"/>
              </a:solidFill>
              <a:round/>
              <a:headEnd/>
              <a:tailEnd/>
            </a:ln>
          </p:spPr>
          <p:txBody>
            <a:bodyPr wrap="none" anchor="ctr"/>
            <a:lstStyle/>
            <a:p>
              <a:endParaRPr lang="es-ES"/>
            </a:p>
          </p:txBody>
        </p:sp>
        <p:sp>
          <p:nvSpPr>
            <p:cNvPr id="9230" name="Line 73"/>
            <p:cNvSpPr>
              <a:spLocks noChangeShapeType="1"/>
            </p:cNvSpPr>
            <p:nvPr/>
          </p:nvSpPr>
          <p:spPr bwMode="auto">
            <a:xfrm>
              <a:off x="898" y="3870"/>
              <a:ext cx="1550" cy="0"/>
            </a:xfrm>
            <a:prstGeom prst="line">
              <a:avLst/>
            </a:prstGeom>
            <a:noFill/>
            <a:ln w="9525">
              <a:solidFill>
                <a:srgbClr val="000000"/>
              </a:solidFill>
              <a:round/>
              <a:headEnd/>
              <a:tailEnd/>
            </a:ln>
          </p:spPr>
          <p:txBody>
            <a:bodyPr wrap="none" anchor="ctr"/>
            <a:lstStyle/>
            <a:p>
              <a:endParaRPr lang="es-ES"/>
            </a:p>
          </p:txBody>
        </p:sp>
        <p:sp>
          <p:nvSpPr>
            <p:cNvPr id="9231" name="Rectangle 74"/>
            <p:cNvSpPr>
              <a:spLocks noChangeArrowheads="1"/>
            </p:cNvSpPr>
            <p:nvPr/>
          </p:nvSpPr>
          <p:spPr bwMode="auto">
            <a:xfrm>
              <a:off x="893" y="3620"/>
              <a:ext cx="383" cy="195"/>
            </a:xfrm>
            <a:prstGeom prst="rect">
              <a:avLst/>
            </a:prstGeom>
            <a:noFill/>
            <a:ln w="9525">
              <a:noFill/>
              <a:miter lim="800000"/>
              <a:headEnd/>
              <a:tailEnd/>
            </a:ln>
          </p:spPr>
          <p:txBody>
            <a:bodyPr wrap="none">
              <a:spAutoFit/>
            </a:bodyPr>
            <a:lstStyle/>
            <a:p>
              <a:pPr algn="l"/>
              <a:r>
                <a:rPr lang="de-DE" altLang="es-ES_tradnl" sz="1200"/>
                <a:t>0,1 m</a:t>
              </a:r>
            </a:p>
          </p:txBody>
        </p:sp>
        <p:sp>
          <p:nvSpPr>
            <p:cNvPr id="9232" name="Rectangle 75"/>
            <p:cNvSpPr>
              <a:spLocks noChangeArrowheads="1"/>
            </p:cNvSpPr>
            <p:nvPr/>
          </p:nvSpPr>
          <p:spPr bwMode="auto">
            <a:xfrm>
              <a:off x="884" y="2838"/>
              <a:ext cx="383" cy="196"/>
            </a:xfrm>
            <a:prstGeom prst="rect">
              <a:avLst/>
            </a:prstGeom>
            <a:noFill/>
            <a:ln w="9525">
              <a:noFill/>
              <a:miter lim="800000"/>
              <a:headEnd/>
              <a:tailEnd/>
            </a:ln>
          </p:spPr>
          <p:txBody>
            <a:bodyPr wrap="none">
              <a:spAutoFit/>
            </a:bodyPr>
            <a:lstStyle/>
            <a:p>
              <a:pPr algn="l"/>
              <a:r>
                <a:rPr lang="de-DE" altLang="es-ES_tradnl" sz="1200"/>
                <a:t>1,7 m</a:t>
              </a:r>
            </a:p>
          </p:txBody>
        </p:sp>
        <p:sp>
          <p:nvSpPr>
            <p:cNvPr id="9233" name="Line 76"/>
            <p:cNvSpPr>
              <a:spLocks noChangeShapeType="1"/>
            </p:cNvSpPr>
            <p:nvPr/>
          </p:nvSpPr>
          <p:spPr bwMode="auto">
            <a:xfrm>
              <a:off x="1796" y="2585"/>
              <a:ext cx="0" cy="1285"/>
            </a:xfrm>
            <a:prstGeom prst="line">
              <a:avLst/>
            </a:prstGeom>
            <a:noFill/>
            <a:ln w="9525">
              <a:solidFill>
                <a:srgbClr val="000000"/>
              </a:solidFill>
              <a:prstDash val="dash"/>
              <a:round/>
              <a:headEnd/>
              <a:tailEnd/>
            </a:ln>
          </p:spPr>
          <p:txBody>
            <a:bodyPr wrap="none" anchor="ctr"/>
            <a:lstStyle/>
            <a:p>
              <a:endParaRPr lang="es-ES"/>
            </a:p>
          </p:txBody>
        </p:sp>
        <p:sp>
          <p:nvSpPr>
            <p:cNvPr id="9234" name="Text Box 77"/>
            <p:cNvSpPr txBox="1">
              <a:spLocks noChangeArrowheads="1"/>
            </p:cNvSpPr>
            <p:nvPr/>
          </p:nvSpPr>
          <p:spPr bwMode="auto">
            <a:xfrm>
              <a:off x="2263" y="3842"/>
              <a:ext cx="239" cy="196"/>
            </a:xfrm>
            <a:prstGeom prst="rect">
              <a:avLst/>
            </a:prstGeom>
            <a:noFill/>
            <a:ln w="9525">
              <a:noFill/>
              <a:miter lim="800000"/>
              <a:headEnd/>
              <a:tailEnd/>
            </a:ln>
          </p:spPr>
          <p:txBody>
            <a:bodyPr wrap="none">
              <a:spAutoFit/>
            </a:bodyPr>
            <a:lstStyle/>
            <a:p>
              <a:pPr algn="l"/>
              <a:r>
                <a:rPr lang="de-DE" altLang="es-ES_tradnl" sz="1200"/>
                <a:t>24</a:t>
              </a:r>
            </a:p>
          </p:txBody>
        </p:sp>
        <p:sp>
          <p:nvSpPr>
            <p:cNvPr id="9235" name="Rectangle 78"/>
            <p:cNvSpPr>
              <a:spLocks noChangeArrowheads="1"/>
            </p:cNvSpPr>
            <p:nvPr/>
          </p:nvSpPr>
          <p:spPr bwMode="auto">
            <a:xfrm>
              <a:off x="895" y="3845"/>
              <a:ext cx="240" cy="195"/>
            </a:xfrm>
            <a:prstGeom prst="rect">
              <a:avLst/>
            </a:prstGeom>
            <a:noFill/>
            <a:ln w="9525">
              <a:noFill/>
              <a:miter lim="800000"/>
              <a:headEnd/>
              <a:tailEnd/>
            </a:ln>
          </p:spPr>
          <p:txBody>
            <a:bodyPr wrap="none">
              <a:spAutoFit/>
            </a:bodyPr>
            <a:lstStyle/>
            <a:p>
              <a:pPr algn="l"/>
              <a:r>
                <a:rPr lang="de-DE" altLang="es-ES_tradnl" sz="1200"/>
                <a:t>°C</a:t>
              </a:r>
            </a:p>
          </p:txBody>
        </p:sp>
        <p:sp>
          <p:nvSpPr>
            <p:cNvPr id="9236" name="Rectangle 79"/>
            <p:cNvSpPr>
              <a:spLocks noChangeArrowheads="1"/>
            </p:cNvSpPr>
            <p:nvPr/>
          </p:nvSpPr>
          <p:spPr bwMode="auto">
            <a:xfrm>
              <a:off x="1264" y="3844"/>
              <a:ext cx="239" cy="195"/>
            </a:xfrm>
            <a:prstGeom prst="rect">
              <a:avLst/>
            </a:prstGeom>
            <a:noFill/>
            <a:ln w="9525">
              <a:noFill/>
              <a:miter lim="800000"/>
              <a:headEnd/>
              <a:tailEnd/>
            </a:ln>
          </p:spPr>
          <p:txBody>
            <a:bodyPr wrap="none">
              <a:spAutoFit/>
            </a:bodyPr>
            <a:lstStyle/>
            <a:p>
              <a:pPr algn="l"/>
              <a:r>
                <a:rPr lang="de-DE" altLang="es-ES_tradnl" sz="1200"/>
                <a:t>16</a:t>
              </a:r>
            </a:p>
          </p:txBody>
        </p:sp>
        <p:sp>
          <p:nvSpPr>
            <p:cNvPr id="9237" name="Rectangle 80"/>
            <p:cNvSpPr>
              <a:spLocks noChangeArrowheads="1"/>
            </p:cNvSpPr>
            <p:nvPr/>
          </p:nvSpPr>
          <p:spPr bwMode="auto">
            <a:xfrm>
              <a:off x="1687" y="3840"/>
              <a:ext cx="239" cy="195"/>
            </a:xfrm>
            <a:prstGeom prst="rect">
              <a:avLst/>
            </a:prstGeom>
            <a:noFill/>
            <a:ln w="9525">
              <a:noFill/>
              <a:miter lim="800000"/>
              <a:headEnd/>
              <a:tailEnd/>
            </a:ln>
          </p:spPr>
          <p:txBody>
            <a:bodyPr wrap="none">
              <a:spAutoFit/>
            </a:bodyPr>
            <a:lstStyle/>
            <a:p>
              <a:pPr algn="l"/>
              <a:r>
                <a:rPr lang="de-DE" altLang="es-ES_tradnl" sz="1200"/>
                <a:t>20</a:t>
              </a:r>
            </a:p>
          </p:txBody>
        </p:sp>
        <p:sp>
          <p:nvSpPr>
            <p:cNvPr id="9238" name="Freeform 81"/>
            <p:cNvSpPr>
              <a:spLocks/>
            </p:cNvSpPr>
            <p:nvPr/>
          </p:nvSpPr>
          <p:spPr bwMode="auto">
            <a:xfrm>
              <a:off x="1288" y="2593"/>
              <a:ext cx="975" cy="1255"/>
            </a:xfrm>
            <a:custGeom>
              <a:avLst/>
              <a:gdLst>
                <a:gd name="T0" fmla="*/ 760 w 975"/>
                <a:gd name="T1" fmla="*/ 0 h 1255"/>
                <a:gd name="T2" fmla="*/ 880 w 975"/>
                <a:gd name="T3" fmla="*/ 35 h 1255"/>
                <a:gd name="T4" fmla="*/ 955 w 975"/>
                <a:gd name="T5" fmla="*/ 100 h 1255"/>
                <a:gd name="T6" fmla="*/ 975 w 975"/>
                <a:gd name="T7" fmla="*/ 185 h 1255"/>
                <a:gd name="T8" fmla="*/ 925 w 975"/>
                <a:gd name="T9" fmla="*/ 265 h 1255"/>
                <a:gd name="T10" fmla="*/ 65 w 975"/>
                <a:gd name="T11" fmla="*/ 1025 h 1255"/>
                <a:gd name="T12" fmla="*/ 0 w 975"/>
                <a:gd name="T13" fmla="*/ 1135 h 1255"/>
                <a:gd name="T14" fmla="*/ 40 w 975"/>
                <a:gd name="T15" fmla="*/ 1215 h 1255"/>
                <a:gd name="T16" fmla="*/ 160 w 975"/>
                <a:gd name="T17" fmla="*/ 1255 h 1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5"/>
                <a:gd name="T28" fmla="*/ 0 h 1255"/>
                <a:gd name="T29" fmla="*/ 975 w 975"/>
                <a:gd name="T30" fmla="*/ 1255 h 1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5" h="1255">
                  <a:moveTo>
                    <a:pt x="760" y="0"/>
                  </a:moveTo>
                  <a:lnTo>
                    <a:pt x="880" y="35"/>
                  </a:lnTo>
                  <a:lnTo>
                    <a:pt x="955" y="100"/>
                  </a:lnTo>
                  <a:lnTo>
                    <a:pt x="975" y="185"/>
                  </a:lnTo>
                  <a:lnTo>
                    <a:pt x="925" y="265"/>
                  </a:lnTo>
                  <a:lnTo>
                    <a:pt x="65" y="1025"/>
                  </a:lnTo>
                  <a:lnTo>
                    <a:pt x="0" y="1135"/>
                  </a:lnTo>
                  <a:lnTo>
                    <a:pt x="40" y="1215"/>
                  </a:lnTo>
                  <a:lnTo>
                    <a:pt x="160" y="1255"/>
                  </a:lnTo>
                </a:path>
              </a:pathLst>
            </a:custGeom>
            <a:noFill/>
            <a:ln w="57150">
              <a:solidFill>
                <a:srgbClr val="000000"/>
              </a:solidFill>
              <a:round/>
              <a:headEnd/>
              <a:tailEnd/>
            </a:ln>
          </p:spPr>
          <p:txBody>
            <a:bodyPr wrap="none" anchor="ctr"/>
            <a:lstStyle/>
            <a:p>
              <a:endParaRPr lang="es-ES"/>
            </a:p>
          </p:txBody>
        </p:sp>
        <p:sp>
          <p:nvSpPr>
            <p:cNvPr id="9239" name="Rectangle 82"/>
            <p:cNvSpPr>
              <a:spLocks noChangeArrowheads="1"/>
            </p:cNvSpPr>
            <p:nvPr/>
          </p:nvSpPr>
          <p:spPr bwMode="auto">
            <a:xfrm>
              <a:off x="2156" y="3096"/>
              <a:ext cx="890" cy="524"/>
            </a:xfrm>
            <a:prstGeom prst="rect">
              <a:avLst/>
            </a:prstGeom>
            <a:solidFill>
              <a:srgbClr val="FFFFFF"/>
            </a:solidFill>
            <a:ln w="9525">
              <a:solidFill>
                <a:srgbClr val="000000"/>
              </a:solidFill>
              <a:miter lim="800000"/>
              <a:headEnd/>
              <a:tailEnd/>
            </a:ln>
          </p:spPr>
          <p:txBody>
            <a:bodyPr wrap="none" anchor="ctr"/>
            <a:lstStyle/>
            <a:p>
              <a:endParaRPr lang="es-ES" altLang="es-ES_tradnl"/>
            </a:p>
          </p:txBody>
        </p:sp>
        <p:grpSp>
          <p:nvGrpSpPr>
            <p:cNvPr id="9240" name="Group 83"/>
            <p:cNvGrpSpPr>
              <a:grpSpLocks/>
            </p:cNvGrpSpPr>
            <p:nvPr/>
          </p:nvGrpSpPr>
          <p:grpSpPr bwMode="auto">
            <a:xfrm>
              <a:off x="877" y="2579"/>
              <a:ext cx="2151" cy="1005"/>
              <a:chOff x="877" y="2579"/>
              <a:chExt cx="2151" cy="1005"/>
            </a:xfrm>
          </p:grpSpPr>
          <p:sp>
            <p:nvSpPr>
              <p:cNvPr id="9241" name="AutoShape 84"/>
              <p:cNvSpPr>
                <a:spLocks noChangeArrowheads="1"/>
              </p:cNvSpPr>
              <p:nvPr/>
            </p:nvSpPr>
            <p:spPr bwMode="auto">
              <a:xfrm>
                <a:off x="2434" y="3136"/>
                <a:ext cx="133" cy="47"/>
              </a:xfrm>
              <a:prstGeom prst="chevron">
                <a:avLst>
                  <a:gd name="adj" fmla="val 70745"/>
                </a:avLst>
              </a:prstGeom>
              <a:solidFill>
                <a:srgbClr val="FF0000"/>
              </a:solidFill>
              <a:ln w="9525">
                <a:noFill/>
                <a:miter lim="800000"/>
                <a:headEnd/>
                <a:tailEnd/>
              </a:ln>
            </p:spPr>
            <p:txBody>
              <a:bodyPr wrap="none" anchor="ctr"/>
              <a:lstStyle/>
              <a:p>
                <a:endParaRPr lang="es-ES" altLang="es-ES_tradnl"/>
              </a:p>
            </p:txBody>
          </p:sp>
          <p:sp>
            <p:nvSpPr>
              <p:cNvPr id="9242" name="AutoShape 85"/>
              <p:cNvSpPr>
                <a:spLocks noChangeArrowheads="1"/>
              </p:cNvSpPr>
              <p:nvPr/>
            </p:nvSpPr>
            <p:spPr bwMode="auto">
              <a:xfrm>
                <a:off x="2547" y="3136"/>
                <a:ext cx="133" cy="47"/>
              </a:xfrm>
              <a:prstGeom prst="chevron">
                <a:avLst>
                  <a:gd name="adj" fmla="val 70745"/>
                </a:avLst>
              </a:prstGeom>
              <a:solidFill>
                <a:srgbClr val="FF0000"/>
              </a:solidFill>
              <a:ln w="9525">
                <a:noFill/>
                <a:miter lim="800000"/>
                <a:headEnd/>
                <a:tailEnd/>
              </a:ln>
            </p:spPr>
            <p:txBody>
              <a:bodyPr wrap="none" anchor="ctr"/>
              <a:lstStyle/>
              <a:p>
                <a:endParaRPr lang="es-ES" altLang="es-ES_tradnl"/>
              </a:p>
            </p:txBody>
          </p:sp>
          <p:sp>
            <p:nvSpPr>
              <p:cNvPr id="9243" name="AutoShape 86"/>
              <p:cNvSpPr>
                <a:spLocks noChangeArrowheads="1"/>
              </p:cNvSpPr>
              <p:nvPr/>
            </p:nvSpPr>
            <p:spPr bwMode="auto">
              <a:xfrm>
                <a:off x="2658" y="3136"/>
                <a:ext cx="133" cy="47"/>
              </a:xfrm>
              <a:prstGeom prst="chevron">
                <a:avLst>
                  <a:gd name="adj" fmla="val 70745"/>
                </a:avLst>
              </a:prstGeom>
              <a:solidFill>
                <a:srgbClr val="FF0000"/>
              </a:solidFill>
              <a:ln w="9525">
                <a:noFill/>
                <a:miter lim="800000"/>
                <a:headEnd/>
                <a:tailEnd/>
              </a:ln>
            </p:spPr>
            <p:txBody>
              <a:bodyPr wrap="none" anchor="ctr"/>
              <a:lstStyle/>
              <a:p>
                <a:endParaRPr lang="es-ES" altLang="es-ES_tradnl"/>
              </a:p>
            </p:txBody>
          </p:sp>
          <p:sp>
            <p:nvSpPr>
              <p:cNvPr id="9244" name="AutoShape 87"/>
              <p:cNvSpPr>
                <a:spLocks noChangeArrowheads="1"/>
              </p:cNvSpPr>
              <p:nvPr/>
            </p:nvSpPr>
            <p:spPr bwMode="auto">
              <a:xfrm>
                <a:off x="2769" y="3136"/>
                <a:ext cx="133" cy="47"/>
              </a:xfrm>
              <a:prstGeom prst="chevron">
                <a:avLst>
                  <a:gd name="adj" fmla="val 70745"/>
                </a:avLst>
              </a:prstGeom>
              <a:solidFill>
                <a:srgbClr val="FF0000"/>
              </a:solidFill>
              <a:ln w="9525">
                <a:noFill/>
                <a:miter lim="800000"/>
                <a:headEnd/>
                <a:tailEnd/>
              </a:ln>
            </p:spPr>
            <p:txBody>
              <a:bodyPr wrap="none" anchor="ctr"/>
              <a:lstStyle/>
              <a:p>
                <a:endParaRPr lang="es-ES" altLang="es-ES_tradnl"/>
              </a:p>
            </p:txBody>
          </p:sp>
          <p:sp>
            <p:nvSpPr>
              <p:cNvPr id="9245" name="AutoShape 88"/>
              <p:cNvSpPr>
                <a:spLocks noChangeArrowheads="1"/>
              </p:cNvSpPr>
              <p:nvPr/>
            </p:nvSpPr>
            <p:spPr bwMode="auto">
              <a:xfrm rot="2892274">
                <a:off x="2893" y="3188"/>
                <a:ext cx="133" cy="47"/>
              </a:xfrm>
              <a:prstGeom prst="chevron">
                <a:avLst>
                  <a:gd name="adj" fmla="val 61705"/>
                </a:avLst>
              </a:prstGeom>
              <a:solidFill>
                <a:srgbClr val="FF0000"/>
              </a:solidFill>
              <a:ln w="9525">
                <a:noFill/>
                <a:miter lim="800000"/>
                <a:headEnd/>
                <a:tailEnd/>
              </a:ln>
            </p:spPr>
            <p:txBody>
              <a:bodyPr wrap="none" anchor="ctr"/>
              <a:lstStyle/>
              <a:p>
                <a:endParaRPr lang="es-ES" altLang="es-ES_tradnl"/>
              </a:p>
            </p:txBody>
          </p:sp>
          <p:sp>
            <p:nvSpPr>
              <p:cNvPr id="9246" name="AutoShape 89"/>
              <p:cNvSpPr>
                <a:spLocks noChangeArrowheads="1"/>
              </p:cNvSpPr>
              <p:nvPr/>
            </p:nvSpPr>
            <p:spPr bwMode="auto">
              <a:xfrm rot="5345822">
                <a:off x="2908" y="3348"/>
                <a:ext cx="192" cy="49"/>
              </a:xfrm>
              <a:prstGeom prst="chevron">
                <a:avLst>
                  <a:gd name="adj" fmla="val 97959"/>
                </a:avLst>
              </a:prstGeom>
              <a:gradFill rotWithShape="0">
                <a:gsLst>
                  <a:gs pos="0">
                    <a:srgbClr val="FF0000"/>
                  </a:gs>
                  <a:gs pos="100000">
                    <a:srgbClr val="0000FF"/>
                  </a:gs>
                </a:gsLst>
                <a:lin ang="5400000" scaled="1"/>
              </a:gradFill>
              <a:ln w="9525">
                <a:noFill/>
                <a:miter lim="800000"/>
                <a:headEnd/>
                <a:tailEnd/>
              </a:ln>
            </p:spPr>
            <p:txBody>
              <a:bodyPr wrap="none" anchor="ctr"/>
              <a:lstStyle/>
              <a:p>
                <a:endParaRPr lang="es-ES" altLang="es-ES_tradnl"/>
              </a:p>
            </p:txBody>
          </p:sp>
          <p:sp>
            <p:nvSpPr>
              <p:cNvPr id="9247" name="AutoShape 90"/>
              <p:cNvSpPr>
                <a:spLocks noChangeArrowheads="1"/>
              </p:cNvSpPr>
              <p:nvPr/>
            </p:nvSpPr>
            <p:spPr bwMode="auto">
              <a:xfrm rot="9056318">
                <a:off x="2885" y="3506"/>
                <a:ext cx="133" cy="47"/>
              </a:xfrm>
              <a:prstGeom prst="chevron">
                <a:avLst>
                  <a:gd name="adj" fmla="val 70745"/>
                </a:avLst>
              </a:prstGeom>
              <a:solidFill>
                <a:schemeClr val="accent2"/>
              </a:solidFill>
              <a:ln w="9525">
                <a:noFill/>
                <a:miter lim="800000"/>
                <a:headEnd/>
                <a:tailEnd/>
              </a:ln>
            </p:spPr>
            <p:txBody>
              <a:bodyPr wrap="none" anchor="ctr"/>
              <a:lstStyle/>
              <a:p>
                <a:endParaRPr lang="es-ES" altLang="es-ES_tradnl"/>
              </a:p>
            </p:txBody>
          </p:sp>
          <p:sp>
            <p:nvSpPr>
              <p:cNvPr id="9248" name="AutoShape 91"/>
              <p:cNvSpPr>
                <a:spLocks noChangeArrowheads="1"/>
              </p:cNvSpPr>
              <p:nvPr/>
            </p:nvSpPr>
            <p:spPr bwMode="auto">
              <a:xfrm rot="10800000">
                <a:off x="2764" y="3537"/>
                <a:ext cx="133" cy="47"/>
              </a:xfrm>
              <a:prstGeom prst="chevron">
                <a:avLst>
                  <a:gd name="adj" fmla="val 70745"/>
                </a:avLst>
              </a:prstGeom>
              <a:solidFill>
                <a:schemeClr val="accent2"/>
              </a:solidFill>
              <a:ln w="9525">
                <a:noFill/>
                <a:miter lim="800000"/>
                <a:headEnd/>
                <a:tailEnd/>
              </a:ln>
            </p:spPr>
            <p:txBody>
              <a:bodyPr wrap="none" anchor="ctr"/>
              <a:lstStyle/>
              <a:p>
                <a:endParaRPr lang="es-ES" altLang="es-ES_tradnl"/>
              </a:p>
            </p:txBody>
          </p:sp>
          <p:sp>
            <p:nvSpPr>
              <p:cNvPr id="9249" name="AutoShape 92"/>
              <p:cNvSpPr>
                <a:spLocks noChangeArrowheads="1"/>
              </p:cNvSpPr>
              <p:nvPr/>
            </p:nvSpPr>
            <p:spPr bwMode="auto">
              <a:xfrm rot="10800000">
                <a:off x="2652" y="3537"/>
                <a:ext cx="133" cy="47"/>
              </a:xfrm>
              <a:prstGeom prst="chevron">
                <a:avLst>
                  <a:gd name="adj" fmla="val 70745"/>
                </a:avLst>
              </a:prstGeom>
              <a:solidFill>
                <a:schemeClr val="accent2"/>
              </a:solidFill>
              <a:ln w="9525">
                <a:noFill/>
                <a:miter lim="800000"/>
                <a:headEnd/>
                <a:tailEnd/>
              </a:ln>
            </p:spPr>
            <p:txBody>
              <a:bodyPr wrap="none" anchor="ctr"/>
              <a:lstStyle/>
              <a:p>
                <a:endParaRPr lang="es-ES" altLang="es-ES_tradnl"/>
              </a:p>
            </p:txBody>
          </p:sp>
          <p:sp>
            <p:nvSpPr>
              <p:cNvPr id="9250" name="AutoShape 93"/>
              <p:cNvSpPr>
                <a:spLocks noChangeArrowheads="1"/>
              </p:cNvSpPr>
              <p:nvPr/>
            </p:nvSpPr>
            <p:spPr bwMode="auto">
              <a:xfrm rot="10800000">
                <a:off x="2525" y="3537"/>
                <a:ext cx="133" cy="47"/>
              </a:xfrm>
              <a:prstGeom prst="chevron">
                <a:avLst>
                  <a:gd name="adj" fmla="val 70745"/>
                </a:avLst>
              </a:prstGeom>
              <a:solidFill>
                <a:schemeClr val="accent2"/>
              </a:solidFill>
              <a:ln w="9525">
                <a:noFill/>
                <a:miter lim="800000"/>
                <a:headEnd/>
                <a:tailEnd/>
              </a:ln>
            </p:spPr>
            <p:txBody>
              <a:bodyPr wrap="none" anchor="ctr"/>
              <a:lstStyle/>
              <a:p>
                <a:endParaRPr lang="es-ES" altLang="es-ES_tradnl"/>
              </a:p>
            </p:txBody>
          </p:sp>
          <p:sp>
            <p:nvSpPr>
              <p:cNvPr id="9251" name="AutoShape 94"/>
              <p:cNvSpPr>
                <a:spLocks noChangeArrowheads="1"/>
              </p:cNvSpPr>
              <p:nvPr/>
            </p:nvSpPr>
            <p:spPr bwMode="auto">
              <a:xfrm rot="10800000">
                <a:off x="2414" y="3537"/>
                <a:ext cx="133" cy="47"/>
              </a:xfrm>
              <a:prstGeom prst="chevron">
                <a:avLst>
                  <a:gd name="adj" fmla="val 70745"/>
                </a:avLst>
              </a:prstGeom>
              <a:solidFill>
                <a:schemeClr val="accent2"/>
              </a:solidFill>
              <a:ln w="9525">
                <a:noFill/>
                <a:miter lim="800000"/>
                <a:headEnd/>
                <a:tailEnd/>
              </a:ln>
            </p:spPr>
            <p:txBody>
              <a:bodyPr wrap="none" anchor="ctr"/>
              <a:lstStyle/>
              <a:p>
                <a:endParaRPr lang="es-ES" altLang="es-ES_tradnl"/>
              </a:p>
            </p:txBody>
          </p:sp>
          <p:sp>
            <p:nvSpPr>
              <p:cNvPr id="9252" name="AutoShape 95"/>
              <p:cNvSpPr>
                <a:spLocks noChangeArrowheads="1"/>
              </p:cNvSpPr>
              <p:nvPr/>
            </p:nvSpPr>
            <p:spPr bwMode="auto">
              <a:xfrm rot="-8172566">
                <a:off x="2297" y="3485"/>
                <a:ext cx="133" cy="47"/>
              </a:xfrm>
              <a:prstGeom prst="chevron">
                <a:avLst>
                  <a:gd name="adj" fmla="val 70745"/>
                </a:avLst>
              </a:prstGeom>
              <a:solidFill>
                <a:schemeClr val="accent2"/>
              </a:solidFill>
              <a:ln w="9525">
                <a:noFill/>
                <a:miter lim="800000"/>
                <a:headEnd/>
                <a:tailEnd/>
              </a:ln>
            </p:spPr>
            <p:txBody>
              <a:bodyPr wrap="none" anchor="ctr"/>
              <a:lstStyle/>
              <a:p>
                <a:endParaRPr lang="es-ES" altLang="es-ES_tradnl"/>
              </a:p>
            </p:txBody>
          </p:sp>
          <p:sp>
            <p:nvSpPr>
              <p:cNvPr id="9253" name="AutoShape 96"/>
              <p:cNvSpPr>
                <a:spLocks noChangeArrowheads="1"/>
              </p:cNvSpPr>
              <p:nvPr/>
            </p:nvSpPr>
            <p:spPr bwMode="auto">
              <a:xfrm rot="-3359619">
                <a:off x="2337" y="3188"/>
                <a:ext cx="133" cy="47"/>
              </a:xfrm>
              <a:prstGeom prst="chevron">
                <a:avLst>
                  <a:gd name="adj" fmla="val 70745"/>
                </a:avLst>
              </a:prstGeom>
              <a:solidFill>
                <a:srgbClr val="FF0000"/>
              </a:solidFill>
              <a:ln w="9525">
                <a:noFill/>
                <a:miter lim="800000"/>
                <a:headEnd/>
                <a:tailEnd/>
              </a:ln>
            </p:spPr>
            <p:txBody>
              <a:bodyPr wrap="none" anchor="ctr"/>
              <a:lstStyle/>
              <a:p>
                <a:endParaRPr lang="es-ES" altLang="es-ES_tradnl"/>
              </a:p>
            </p:txBody>
          </p:sp>
          <p:grpSp>
            <p:nvGrpSpPr>
              <p:cNvPr id="9254" name="Group 97"/>
              <p:cNvGrpSpPr>
                <a:grpSpLocks/>
              </p:cNvGrpSpPr>
              <p:nvPr/>
            </p:nvGrpSpPr>
            <p:grpSpPr bwMode="auto">
              <a:xfrm>
                <a:off x="2237" y="3287"/>
                <a:ext cx="196" cy="138"/>
                <a:chOff x="1428" y="3232"/>
                <a:chExt cx="728" cy="408"/>
              </a:xfrm>
            </p:grpSpPr>
            <p:sp>
              <p:nvSpPr>
                <p:cNvPr id="9256" name="Freeform 98"/>
                <p:cNvSpPr>
                  <a:spLocks/>
                </p:cNvSpPr>
                <p:nvPr/>
              </p:nvSpPr>
              <p:spPr bwMode="auto">
                <a:xfrm>
                  <a:off x="1428" y="3232"/>
                  <a:ext cx="159" cy="408"/>
                </a:xfrm>
                <a:custGeom>
                  <a:avLst/>
                  <a:gdLst>
                    <a:gd name="T0" fmla="*/ 33 w 159"/>
                    <a:gd name="T1" fmla="*/ 65 h 408"/>
                    <a:gd name="T2" fmla="*/ 64 w 159"/>
                    <a:gd name="T3" fmla="*/ 0 h 408"/>
                    <a:gd name="T4" fmla="*/ 100 w 159"/>
                    <a:gd name="T5" fmla="*/ 56 h 408"/>
                    <a:gd name="T6" fmla="*/ 144 w 159"/>
                    <a:gd name="T7" fmla="*/ 68 h 408"/>
                    <a:gd name="T8" fmla="*/ 144 w 159"/>
                    <a:gd name="T9" fmla="*/ 89 h 408"/>
                    <a:gd name="T10" fmla="*/ 135 w 159"/>
                    <a:gd name="T11" fmla="*/ 116 h 408"/>
                    <a:gd name="T12" fmla="*/ 105 w 159"/>
                    <a:gd name="T13" fmla="*/ 125 h 408"/>
                    <a:gd name="T14" fmla="*/ 108 w 159"/>
                    <a:gd name="T15" fmla="*/ 236 h 408"/>
                    <a:gd name="T16" fmla="*/ 128 w 159"/>
                    <a:gd name="T17" fmla="*/ 244 h 408"/>
                    <a:gd name="T18" fmla="*/ 159 w 159"/>
                    <a:gd name="T19" fmla="*/ 257 h 408"/>
                    <a:gd name="T20" fmla="*/ 153 w 159"/>
                    <a:gd name="T21" fmla="*/ 296 h 408"/>
                    <a:gd name="T22" fmla="*/ 120 w 159"/>
                    <a:gd name="T23" fmla="*/ 308 h 408"/>
                    <a:gd name="T24" fmla="*/ 88 w 159"/>
                    <a:gd name="T25" fmla="*/ 408 h 408"/>
                    <a:gd name="T26" fmla="*/ 56 w 159"/>
                    <a:gd name="T27" fmla="*/ 308 h 408"/>
                    <a:gd name="T28" fmla="*/ 15 w 159"/>
                    <a:gd name="T29" fmla="*/ 299 h 408"/>
                    <a:gd name="T30" fmla="*/ 15 w 159"/>
                    <a:gd name="T31" fmla="*/ 269 h 408"/>
                    <a:gd name="T32" fmla="*/ 44 w 159"/>
                    <a:gd name="T33" fmla="*/ 244 h 408"/>
                    <a:gd name="T34" fmla="*/ 48 w 159"/>
                    <a:gd name="T35" fmla="*/ 120 h 408"/>
                    <a:gd name="T36" fmla="*/ 12 w 159"/>
                    <a:gd name="T37" fmla="*/ 113 h 408"/>
                    <a:gd name="T38" fmla="*/ 0 w 159"/>
                    <a:gd name="T39" fmla="*/ 101 h 408"/>
                    <a:gd name="T40" fmla="*/ 6 w 159"/>
                    <a:gd name="T41" fmla="*/ 71 h 408"/>
                    <a:gd name="T42" fmla="*/ 30 w 159"/>
                    <a:gd name="T43" fmla="*/ 68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408"/>
                    <a:gd name="T68" fmla="*/ 159 w 159"/>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408">
                      <a:moveTo>
                        <a:pt x="33" y="65"/>
                      </a:moveTo>
                      <a:lnTo>
                        <a:pt x="64" y="0"/>
                      </a:lnTo>
                      <a:lnTo>
                        <a:pt x="100" y="56"/>
                      </a:lnTo>
                      <a:lnTo>
                        <a:pt x="144" y="68"/>
                      </a:lnTo>
                      <a:lnTo>
                        <a:pt x="144" y="89"/>
                      </a:lnTo>
                      <a:lnTo>
                        <a:pt x="135" y="116"/>
                      </a:lnTo>
                      <a:lnTo>
                        <a:pt x="105" y="125"/>
                      </a:lnTo>
                      <a:lnTo>
                        <a:pt x="108" y="236"/>
                      </a:lnTo>
                      <a:lnTo>
                        <a:pt x="128" y="244"/>
                      </a:lnTo>
                      <a:lnTo>
                        <a:pt x="159" y="257"/>
                      </a:lnTo>
                      <a:lnTo>
                        <a:pt x="153" y="296"/>
                      </a:lnTo>
                      <a:lnTo>
                        <a:pt x="120" y="308"/>
                      </a:lnTo>
                      <a:lnTo>
                        <a:pt x="88" y="408"/>
                      </a:lnTo>
                      <a:lnTo>
                        <a:pt x="56" y="308"/>
                      </a:lnTo>
                      <a:lnTo>
                        <a:pt x="15" y="299"/>
                      </a:lnTo>
                      <a:lnTo>
                        <a:pt x="15" y="269"/>
                      </a:lnTo>
                      <a:lnTo>
                        <a:pt x="44" y="244"/>
                      </a:lnTo>
                      <a:lnTo>
                        <a:pt x="48" y="120"/>
                      </a:lnTo>
                      <a:lnTo>
                        <a:pt x="12" y="113"/>
                      </a:lnTo>
                      <a:lnTo>
                        <a:pt x="0" y="101"/>
                      </a:lnTo>
                      <a:lnTo>
                        <a:pt x="6" y="71"/>
                      </a:lnTo>
                      <a:lnTo>
                        <a:pt x="30" y="68"/>
                      </a:lnTo>
                    </a:path>
                  </a:pathLst>
                </a:custGeom>
                <a:gradFill rotWithShape="0">
                  <a:gsLst>
                    <a:gs pos="0">
                      <a:srgbClr val="FF0000"/>
                    </a:gs>
                    <a:gs pos="50000">
                      <a:srgbClr val="FFFFFF"/>
                    </a:gs>
                    <a:gs pos="100000">
                      <a:srgbClr val="FF0000"/>
                    </a:gs>
                  </a:gsLst>
                  <a:lin ang="0" scaled="1"/>
                </a:gradFill>
                <a:ln w="12700">
                  <a:solidFill>
                    <a:srgbClr val="000000"/>
                  </a:solidFill>
                  <a:round/>
                  <a:headEnd/>
                  <a:tailEnd/>
                </a:ln>
              </p:spPr>
              <p:txBody>
                <a:bodyPr wrap="none" anchor="ctr"/>
                <a:lstStyle/>
                <a:p>
                  <a:endParaRPr lang="es-ES"/>
                </a:p>
              </p:txBody>
            </p:sp>
            <p:sp>
              <p:nvSpPr>
                <p:cNvPr id="9257" name="Freeform 99"/>
                <p:cNvSpPr>
                  <a:spLocks/>
                </p:cNvSpPr>
                <p:nvPr/>
              </p:nvSpPr>
              <p:spPr bwMode="auto">
                <a:xfrm>
                  <a:off x="1563" y="3232"/>
                  <a:ext cx="159" cy="408"/>
                </a:xfrm>
                <a:custGeom>
                  <a:avLst/>
                  <a:gdLst>
                    <a:gd name="T0" fmla="*/ 38 w 159"/>
                    <a:gd name="T1" fmla="*/ 68 h 408"/>
                    <a:gd name="T2" fmla="*/ 64 w 159"/>
                    <a:gd name="T3" fmla="*/ 0 h 408"/>
                    <a:gd name="T4" fmla="*/ 100 w 159"/>
                    <a:gd name="T5" fmla="*/ 56 h 408"/>
                    <a:gd name="T6" fmla="*/ 144 w 159"/>
                    <a:gd name="T7" fmla="*/ 68 h 408"/>
                    <a:gd name="T8" fmla="*/ 144 w 159"/>
                    <a:gd name="T9" fmla="*/ 89 h 408"/>
                    <a:gd name="T10" fmla="*/ 135 w 159"/>
                    <a:gd name="T11" fmla="*/ 116 h 408"/>
                    <a:gd name="T12" fmla="*/ 105 w 159"/>
                    <a:gd name="T13" fmla="*/ 125 h 408"/>
                    <a:gd name="T14" fmla="*/ 108 w 159"/>
                    <a:gd name="T15" fmla="*/ 236 h 408"/>
                    <a:gd name="T16" fmla="*/ 128 w 159"/>
                    <a:gd name="T17" fmla="*/ 244 h 408"/>
                    <a:gd name="T18" fmla="*/ 159 w 159"/>
                    <a:gd name="T19" fmla="*/ 257 h 408"/>
                    <a:gd name="T20" fmla="*/ 153 w 159"/>
                    <a:gd name="T21" fmla="*/ 296 h 408"/>
                    <a:gd name="T22" fmla="*/ 120 w 159"/>
                    <a:gd name="T23" fmla="*/ 308 h 408"/>
                    <a:gd name="T24" fmla="*/ 88 w 159"/>
                    <a:gd name="T25" fmla="*/ 408 h 408"/>
                    <a:gd name="T26" fmla="*/ 56 w 159"/>
                    <a:gd name="T27" fmla="*/ 308 h 408"/>
                    <a:gd name="T28" fmla="*/ 15 w 159"/>
                    <a:gd name="T29" fmla="*/ 299 h 408"/>
                    <a:gd name="T30" fmla="*/ 15 w 159"/>
                    <a:gd name="T31" fmla="*/ 269 h 408"/>
                    <a:gd name="T32" fmla="*/ 44 w 159"/>
                    <a:gd name="T33" fmla="*/ 244 h 408"/>
                    <a:gd name="T34" fmla="*/ 48 w 159"/>
                    <a:gd name="T35" fmla="*/ 120 h 408"/>
                    <a:gd name="T36" fmla="*/ 12 w 159"/>
                    <a:gd name="T37" fmla="*/ 113 h 408"/>
                    <a:gd name="T38" fmla="*/ 0 w 159"/>
                    <a:gd name="T39" fmla="*/ 101 h 408"/>
                    <a:gd name="T40" fmla="*/ 6 w 159"/>
                    <a:gd name="T41" fmla="*/ 71 h 408"/>
                    <a:gd name="T42" fmla="*/ 39 w 159"/>
                    <a:gd name="T43" fmla="*/ 65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408"/>
                    <a:gd name="T68" fmla="*/ 159 w 159"/>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408">
                      <a:moveTo>
                        <a:pt x="38" y="68"/>
                      </a:moveTo>
                      <a:lnTo>
                        <a:pt x="64" y="0"/>
                      </a:lnTo>
                      <a:lnTo>
                        <a:pt x="100" y="56"/>
                      </a:lnTo>
                      <a:lnTo>
                        <a:pt x="144" y="68"/>
                      </a:lnTo>
                      <a:lnTo>
                        <a:pt x="144" y="89"/>
                      </a:lnTo>
                      <a:lnTo>
                        <a:pt x="135" y="116"/>
                      </a:lnTo>
                      <a:lnTo>
                        <a:pt x="105" y="125"/>
                      </a:lnTo>
                      <a:lnTo>
                        <a:pt x="108" y="236"/>
                      </a:lnTo>
                      <a:lnTo>
                        <a:pt x="128" y="244"/>
                      </a:lnTo>
                      <a:lnTo>
                        <a:pt x="159" y="257"/>
                      </a:lnTo>
                      <a:lnTo>
                        <a:pt x="153" y="296"/>
                      </a:lnTo>
                      <a:lnTo>
                        <a:pt x="120" y="308"/>
                      </a:lnTo>
                      <a:lnTo>
                        <a:pt x="88" y="408"/>
                      </a:lnTo>
                      <a:lnTo>
                        <a:pt x="56" y="308"/>
                      </a:lnTo>
                      <a:lnTo>
                        <a:pt x="15" y="299"/>
                      </a:lnTo>
                      <a:lnTo>
                        <a:pt x="15" y="269"/>
                      </a:lnTo>
                      <a:lnTo>
                        <a:pt x="44" y="244"/>
                      </a:lnTo>
                      <a:lnTo>
                        <a:pt x="48" y="120"/>
                      </a:lnTo>
                      <a:lnTo>
                        <a:pt x="12" y="113"/>
                      </a:lnTo>
                      <a:lnTo>
                        <a:pt x="0" y="101"/>
                      </a:lnTo>
                      <a:lnTo>
                        <a:pt x="6" y="71"/>
                      </a:lnTo>
                      <a:lnTo>
                        <a:pt x="39" y="65"/>
                      </a:lnTo>
                    </a:path>
                  </a:pathLst>
                </a:custGeom>
                <a:gradFill rotWithShape="0">
                  <a:gsLst>
                    <a:gs pos="0">
                      <a:srgbClr val="FF0000"/>
                    </a:gs>
                    <a:gs pos="50000">
                      <a:srgbClr val="FFFFFF"/>
                    </a:gs>
                    <a:gs pos="100000">
                      <a:srgbClr val="FF0000"/>
                    </a:gs>
                  </a:gsLst>
                  <a:lin ang="0" scaled="1"/>
                </a:gradFill>
                <a:ln w="12700">
                  <a:solidFill>
                    <a:srgbClr val="000000"/>
                  </a:solidFill>
                  <a:round/>
                  <a:headEnd/>
                  <a:tailEnd/>
                </a:ln>
              </p:spPr>
              <p:txBody>
                <a:bodyPr wrap="none" anchor="ctr"/>
                <a:lstStyle/>
                <a:p>
                  <a:endParaRPr lang="es-ES"/>
                </a:p>
              </p:txBody>
            </p:sp>
            <p:sp>
              <p:nvSpPr>
                <p:cNvPr id="9258" name="Freeform 100"/>
                <p:cNvSpPr>
                  <a:spLocks/>
                </p:cNvSpPr>
                <p:nvPr/>
              </p:nvSpPr>
              <p:spPr bwMode="auto">
                <a:xfrm>
                  <a:off x="1707" y="3232"/>
                  <a:ext cx="159" cy="408"/>
                </a:xfrm>
                <a:custGeom>
                  <a:avLst/>
                  <a:gdLst>
                    <a:gd name="T0" fmla="*/ 38 w 159"/>
                    <a:gd name="T1" fmla="*/ 68 h 408"/>
                    <a:gd name="T2" fmla="*/ 64 w 159"/>
                    <a:gd name="T3" fmla="*/ 0 h 408"/>
                    <a:gd name="T4" fmla="*/ 100 w 159"/>
                    <a:gd name="T5" fmla="*/ 56 h 408"/>
                    <a:gd name="T6" fmla="*/ 144 w 159"/>
                    <a:gd name="T7" fmla="*/ 68 h 408"/>
                    <a:gd name="T8" fmla="*/ 144 w 159"/>
                    <a:gd name="T9" fmla="*/ 89 h 408"/>
                    <a:gd name="T10" fmla="*/ 135 w 159"/>
                    <a:gd name="T11" fmla="*/ 116 h 408"/>
                    <a:gd name="T12" fmla="*/ 105 w 159"/>
                    <a:gd name="T13" fmla="*/ 125 h 408"/>
                    <a:gd name="T14" fmla="*/ 108 w 159"/>
                    <a:gd name="T15" fmla="*/ 236 h 408"/>
                    <a:gd name="T16" fmla="*/ 128 w 159"/>
                    <a:gd name="T17" fmla="*/ 244 h 408"/>
                    <a:gd name="T18" fmla="*/ 159 w 159"/>
                    <a:gd name="T19" fmla="*/ 257 h 408"/>
                    <a:gd name="T20" fmla="*/ 153 w 159"/>
                    <a:gd name="T21" fmla="*/ 296 h 408"/>
                    <a:gd name="T22" fmla="*/ 120 w 159"/>
                    <a:gd name="T23" fmla="*/ 308 h 408"/>
                    <a:gd name="T24" fmla="*/ 88 w 159"/>
                    <a:gd name="T25" fmla="*/ 408 h 408"/>
                    <a:gd name="T26" fmla="*/ 56 w 159"/>
                    <a:gd name="T27" fmla="*/ 308 h 408"/>
                    <a:gd name="T28" fmla="*/ 15 w 159"/>
                    <a:gd name="T29" fmla="*/ 299 h 408"/>
                    <a:gd name="T30" fmla="*/ 15 w 159"/>
                    <a:gd name="T31" fmla="*/ 269 h 408"/>
                    <a:gd name="T32" fmla="*/ 44 w 159"/>
                    <a:gd name="T33" fmla="*/ 244 h 408"/>
                    <a:gd name="T34" fmla="*/ 48 w 159"/>
                    <a:gd name="T35" fmla="*/ 120 h 408"/>
                    <a:gd name="T36" fmla="*/ 12 w 159"/>
                    <a:gd name="T37" fmla="*/ 113 h 408"/>
                    <a:gd name="T38" fmla="*/ 0 w 159"/>
                    <a:gd name="T39" fmla="*/ 101 h 408"/>
                    <a:gd name="T40" fmla="*/ 6 w 159"/>
                    <a:gd name="T41" fmla="*/ 71 h 408"/>
                    <a:gd name="T42" fmla="*/ 30 w 159"/>
                    <a:gd name="T43" fmla="*/ 68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408"/>
                    <a:gd name="T68" fmla="*/ 159 w 159"/>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408">
                      <a:moveTo>
                        <a:pt x="38" y="68"/>
                      </a:moveTo>
                      <a:lnTo>
                        <a:pt x="64" y="0"/>
                      </a:lnTo>
                      <a:lnTo>
                        <a:pt x="100" y="56"/>
                      </a:lnTo>
                      <a:lnTo>
                        <a:pt x="144" y="68"/>
                      </a:lnTo>
                      <a:lnTo>
                        <a:pt x="144" y="89"/>
                      </a:lnTo>
                      <a:lnTo>
                        <a:pt x="135" y="116"/>
                      </a:lnTo>
                      <a:lnTo>
                        <a:pt x="105" y="125"/>
                      </a:lnTo>
                      <a:lnTo>
                        <a:pt x="108" y="236"/>
                      </a:lnTo>
                      <a:lnTo>
                        <a:pt x="128" y="244"/>
                      </a:lnTo>
                      <a:lnTo>
                        <a:pt x="159" y="257"/>
                      </a:lnTo>
                      <a:lnTo>
                        <a:pt x="153" y="296"/>
                      </a:lnTo>
                      <a:lnTo>
                        <a:pt x="120" y="308"/>
                      </a:lnTo>
                      <a:lnTo>
                        <a:pt x="88" y="408"/>
                      </a:lnTo>
                      <a:lnTo>
                        <a:pt x="56" y="308"/>
                      </a:lnTo>
                      <a:lnTo>
                        <a:pt x="15" y="299"/>
                      </a:lnTo>
                      <a:lnTo>
                        <a:pt x="15" y="269"/>
                      </a:lnTo>
                      <a:lnTo>
                        <a:pt x="44" y="244"/>
                      </a:lnTo>
                      <a:lnTo>
                        <a:pt x="48" y="120"/>
                      </a:lnTo>
                      <a:lnTo>
                        <a:pt x="12" y="113"/>
                      </a:lnTo>
                      <a:lnTo>
                        <a:pt x="0" y="101"/>
                      </a:lnTo>
                      <a:lnTo>
                        <a:pt x="6" y="71"/>
                      </a:lnTo>
                      <a:lnTo>
                        <a:pt x="30" y="68"/>
                      </a:lnTo>
                    </a:path>
                  </a:pathLst>
                </a:custGeom>
                <a:gradFill rotWithShape="0">
                  <a:gsLst>
                    <a:gs pos="0">
                      <a:srgbClr val="FF0000"/>
                    </a:gs>
                    <a:gs pos="50000">
                      <a:srgbClr val="FFFFFF"/>
                    </a:gs>
                    <a:gs pos="100000">
                      <a:srgbClr val="FF0000"/>
                    </a:gs>
                  </a:gsLst>
                  <a:lin ang="0" scaled="1"/>
                </a:gradFill>
                <a:ln w="12700">
                  <a:solidFill>
                    <a:srgbClr val="000000"/>
                  </a:solidFill>
                  <a:round/>
                  <a:headEnd/>
                  <a:tailEnd/>
                </a:ln>
              </p:spPr>
              <p:txBody>
                <a:bodyPr wrap="none" anchor="ctr"/>
                <a:lstStyle/>
                <a:p>
                  <a:endParaRPr lang="es-ES"/>
                </a:p>
              </p:txBody>
            </p:sp>
            <p:sp>
              <p:nvSpPr>
                <p:cNvPr id="9259" name="Freeform 101"/>
                <p:cNvSpPr>
                  <a:spLocks/>
                </p:cNvSpPr>
                <p:nvPr/>
              </p:nvSpPr>
              <p:spPr bwMode="auto">
                <a:xfrm>
                  <a:off x="1852" y="3232"/>
                  <a:ext cx="159" cy="408"/>
                </a:xfrm>
                <a:custGeom>
                  <a:avLst/>
                  <a:gdLst>
                    <a:gd name="T0" fmla="*/ 38 w 159"/>
                    <a:gd name="T1" fmla="*/ 68 h 408"/>
                    <a:gd name="T2" fmla="*/ 64 w 159"/>
                    <a:gd name="T3" fmla="*/ 0 h 408"/>
                    <a:gd name="T4" fmla="*/ 100 w 159"/>
                    <a:gd name="T5" fmla="*/ 56 h 408"/>
                    <a:gd name="T6" fmla="*/ 144 w 159"/>
                    <a:gd name="T7" fmla="*/ 68 h 408"/>
                    <a:gd name="T8" fmla="*/ 144 w 159"/>
                    <a:gd name="T9" fmla="*/ 89 h 408"/>
                    <a:gd name="T10" fmla="*/ 135 w 159"/>
                    <a:gd name="T11" fmla="*/ 116 h 408"/>
                    <a:gd name="T12" fmla="*/ 105 w 159"/>
                    <a:gd name="T13" fmla="*/ 125 h 408"/>
                    <a:gd name="T14" fmla="*/ 108 w 159"/>
                    <a:gd name="T15" fmla="*/ 236 h 408"/>
                    <a:gd name="T16" fmla="*/ 128 w 159"/>
                    <a:gd name="T17" fmla="*/ 244 h 408"/>
                    <a:gd name="T18" fmla="*/ 159 w 159"/>
                    <a:gd name="T19" fmla="*/ 257 h 408"/>
                    <a:gd name="T20" fmla="*/ 153 w 159"/>
                    <a:gd name="T21" fmla="*/ 296 h 408"/>
                    <a:gd name="T22" fmla="*/ 120 w 159"/>
                    <a:gd name="T23" fmla="*/ 308 h 408"/>
                    <a:gd name="T24" fmla="*/ 88 w 159"/>
                    <a:gd name="T25" fmla="*/ 408 h 408"/>
                    <a:gd name="T26" fmla="*/ 56 w 159"/>
                    <a:gd name="T27" fmla="*/ 308 h 408"/>
                    <a:gd name="T28" fmla="*/ 15 w 159"/>
                    <a:gd name="T29" fmla="*/ 299 h 408"/>
                    <a:gd name="T30" fmla="*/ 15 w 159"/>
                    <a:gd name="T31" fmla="*/ 269 h 408"/>
                    <a:gd name="T32" fmla="*/ 44 w 159"/>
                    <a:gd name="T33" fmla="*/ 244 h 408"/>
                    <a:gd name="T34" fmla="*/ 48 w 159"/>
                    <a:gd name="T35" fmla="*/ 120 h 408"/>
                    <a:gd name="T36" fmla="*/ 12 w 159"/>
                    <a:gd name="T37" fmla="*/ 113 h 408"/>
                    <a:gd name="T38" fmla="*/ 0 w 159"/>
                    <a:gd name="T39" fmla="*/ 101 h 408"/>
                    <a:gd name="T40" fmla="*/ 6 w 159"/>
                    <a:gd name="T41" fmla="*/ 71 h 408"/>
                    <a:gd name="T42" fmla="*/ 30 w 159"/>
                    <a:gd name="T43" fmla="*/ 68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408"/>
                    <a:gd name="T68" fmla="*/ 159 w 159"/>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408">
                      <a:moveTo>
                        <a:pt x="38" y="68"/>
                      </a:moveTo>
                      <a:lnTo>
                        <a:pt x="64" y="0"/>
                      </a:lnTo>
                      <a:lnTo>
                        <a:pt x="100" y="56"/>
                      </a:lnTo>
                      <a:lnTo>
                        <a:pt x="144" y="68"/>
                      </a:lnTo>
                      <a:lnTo>
                        <a:pt x="144" y="89"/>
                      </a:lnTo>
                      <a:lnTo>
                        <a:pt x="135" y="116"/>
                      </a:lnTo>
                      <a:lnTo>
                        <a:pt x="105" y="125"/>
                      </a:lnTo>
                      <a:lnTo>
                        <a:pt x="108" y="236"/>
                      </a:lnTo>
                      <a:lnTo>
                        <a:pt x="128" y="244"/>
                      </a:lnTo>
                      <a:lnTo>
                        <a:pt x="159" y="257"/>
                      </a:lnTo>
                      <a:lnTo>
                        <a:pt x="153" y="296"/>
                      </a:lnTo>
                      <a:lnTo>
                        <a:pt x="120" y="308"/>
                      </a:lnTo>
                      <a:lnTo>
                        <a:pt x="88" y="408"/>
                      </a:lnTo>
                      <a:lnTo>
                        <a:pt x="56" y="308"/>
                      </a:lnTo>
                      <a:lnTo>
                        <a:pt x="15" y="299"/>
                      </a:lnTo>
                      <a:lnTo>
                        <a:pt x="15" y="269"/>
                      </a:lnTo>
                      <a:lnTo>
                        <a:pt x="44" y="244"/>
                      </a:lnTo>
                      <a:lnTo>
                        <a:pt x="48" y="120"/>
                      </a:lnTo>
                      <a:lnTo>
                        <a:pt x="12" y="113"/>
                      </a:lnTo>
                      <a:lnTo>
                        <a:pt x="0" y="101"/>
                      </a:lnTo>
                      <a:lnTo>
                        <a:pt x="6" y="71"/>
                      </a:lnTo>
                      <a:lnTo>
                        <a:pt x="30" y="68"/>
                      </a:lnTo>
                    </a:path>
                  </a:pathLst>
                </a:custGeom>
                <a:gradFill rotWithShape="0">
                  <a:gsLst>
                    <a:gs pos="0">
                      <a:srgbClr val="FF0000"/>
                    </a:gs>
                    <a:gs pos="50000">
                      <a:srgbClr val="FFFFFF"/>
                    </a:gs>
                    <a:gs pos="100000">
                      <a:srgbClr val="FF0000"/>
                    </a:gs>
                  </a:gsLst>
                  <a:lin ang="0" scaled="1"/>
                </a:gradFill>
                <a:ln w="12700">
                  <a:solidFill>
                    <a:srgbClr val="000000"/>
                  </a:solidFill>
                  <a:round/>
                  <a:headEnd/>
                  <a:tailEnd/>
                </a:ln>
              </p:spPr>
              <p:txBody>
                <a:bodyPr wrap="none" anchor="ctr"/>
                <a:lstStyle/>
                <a:p>
                  <a:endParaRPr lang="es-ES"/>
                </a:p>
              </p:txBody>
            </p:sp>
            <p:sp>
              <p:nvSpPr>
                <p:cNvPr id="9260" name="Freeform 102"/>
                <p:cNvSpPr>
                  <a:spLocks/>
                </p:cNvSpPr>
                <p:nvPr/>
              </p:nvSpPr>
              <p:spPr bwMode="auto">
                <a:xfrm>
                  <a:off x="1997" y="3232"/>
                  <a:ext cx="159" cy="408"/>
                </a:xfrm>
                <a:custGeom>
                  <a:avLst/>
                  <a:gdLst>
                    <a:gd name="T0" fmla="*/ 38 w 159"/>
                    <a:gd name="T1" fmla="*/ 68 h 408"/>
                    <a:gd name="T2" fmla="*/ 64 w 159"/>
                    <a:gd name="T3" fmla="*/ 0 h 408"/>
                    <a:gd name="T4" fmla="*/ 100 w 159"/>
                    <a:gd name="T5" fmla="*/ 56 h 408"/>
                    <a:gd name="T6" fmla="*/ 144 w 159"/>
                    <a:gd name="T7" fmla="*/ 68 h 408"/>
                    <a:gd name="T8" fmla="*/ 144 w 159"/>
                    <a:gd name="T9" fmla="*/ 89 h 408"/>
                    <a:gd name="T10" fmla="*/ 135 w 159"/>
                    <a:gd name="T11" fmla="*/ 116 h 408"/>
                    <a:gd name="T12" fmla="*/ 105 w 159"/>
                    <a:gd name="T13" fmla="*/ 125 h 408"/>
                    <a:gd name="T14" fmla="*/ 108 w 159"/>
                    <a:gd name="T15" fmla="*/ 236 h 408"/>
                    <a:gd name="T16" fmla="*/ 128 w 159"/>
                    <a:gd name="T17" fmla="*/ 244 h 408"/>
                    <a:gd name="T18" fmla="*/ 159 w 159"/>
                    <a:gd name="T19" fmla="*/ 257 h 408"/>
                    <a:gd name="T20" fmla="*/ 153 w 159"/>
                    <a:gd name="T21" fmla="*/ 296 h 408"/>
                    <a:gd name="T22" fmla="*/ 120 w 159"/>
                    <a:gd name="T23" fmla="*/ 308 h 408"/>
                    <a:gd name="T24" fmla="*/ 88 w 159"/>
                    <a:gd name="T25" fmla="*/ 408 h 408"/>
                    <a:gd name="T26" fmla="*/ 56 w 159"/>
                    <a:gd name="T27" fmla="*/ 308 h 408"/>
                    <a:gd name="T28" fmla="*/ 15 w 159"/>
                    <a:gd name="T29" fmla="*/ 299 h 408"/>
                    <a:gd name="T30" fmla="*/ 15 w 159"/>
                    <a:gd name="T31" fmla="*/ 269 h 408"/>
                    <a:gd name="T32" fmla="*/ 44 w 159"/>
                    <a:gd name="T33" fmla="*/ 244 h 408"/>
                    <a:gd name="T34" fmla="*/ 48 w 159"/>
                    <a:gd name="T35" fmla="*/ 120 h 408"/>
                    <a:gd name="T36" fmla="*/ 12 w 159"/>
                    <a:gd name="T37" fmla="*/ 113 h 408"/>
                    <a:gd name="T38" fmla="*/ 0 w 159"/>
                    <a:gd name="T39" fmla="*/ 101 h 408"/>
                    <a:gd name="T40" fmla="*/ 6 w 159"/>
                    <a:gd name="T41" fmla="*/ 71 h 408"/>
                    <a:gd name="T42" fmla="*/ 30 w 159"/>
                    <a:gd name="T43" fmla="*/ 68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408"/>
                    <a:gd name="T68" fmla="*/ 159 w 159"/>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408">
                      <a:moveTo>
                        <a:pt x="38" y="68"/>
                      </a:moveTo>
                      <a:lnTo>
                        <a:pt x="64" y="0"/>
                      </a:lnTo>
                      <a:lnTo>
                        <a:pt x="100" y="56"/>
                      </a:lnTo>
                      <a:lnTo>
                        <a:pt x="144" y="68"/>
                      </a:lnTo>
                      <a:lnTo>
                        <a:pt x="144" y="89"/>
                      </a:lnTo>
                      <a:lnTo>
                        <a:pt x="135" y="116"/>
                      </a:lnTo>
                      <a:lnTo>
                        <a:pt x="105" y="125"/>
                      </a:lnTo>
                      <a:lnTo>
                        <a:pt x="108" y="236"/>
                      </a:lnTo>
                      <a:lnTo>
                        <a:pt x="128" y="244"/>
                      </a:lnTo>
                      <a:lnTo>
                        <a:pt x="159" y="257"/>
                      </a:lnTo>
                      <a:lnTo>
                        <a:pt x="153" y="296"/>
                      </a:lnTo>
                      <a:lnTo>
                        <a:pt x="120" y="308"/>
                      </a:lnTo>
                      <a:lnTo>
                        <a:pt x="88" y="408"/>
                      </a:lnTo>
                      <a:lnTo>
                        <a:pt x="56" y="308"/>
                      </a:lnTo>
                      <a:lnTo>
                        <a:pt x="15" y="299"/>
                      </a:lnTo>
                      <a:lnTo>
                        <a:pt x="15" y="269"/>
                      </a:lnTo>
                      <a:lnTo>
                        <a:pt x="44" y="244"/>
                      </a:lnTo>
                      <a:lnTo>
                        <a:pt x="48" y="120"/>
                      </a:lnTo>
                      <a:lnTo>
                        <a:pt x="12" y="113"/>
                      </a:lnTo>
                      <a:lnTo>
                        <a:pt x="0" y="101"/>
                      </a:lnTo>
                      <a:lnTo>
                        <a:pt x="6" y="71"/>
                      </a:lnTo>
                      <a:lnTo>
                        <a:pt x="30" y="68"/>
                      </a:lnTo>
                    </a:path>
                  </a:pathLst>
                </a:custGeom>
                <a:gradFill rotWithShape="0">
                  <a:gsLst>
                    <a:gs pos="0">
                      <a:srgbClr val="FF0000"/>
                    </a:gs>
                    <a:gs pos="50000">
                      <a:srgbClr val="FFFFFF"/>
                    </a:gs>
                    <a:gs pos="100000">
                      <a:srgbClr val="FF0000"/>
                    </a:gs>
                  </a:gsLst>
                  <a:lin ang="0" scaled="1"/>
                </a:gradFill>
                <a:ln w="12700">
                  <a:solidFill>
                    <a:srgbClr val="000000"/>
                  </a:solidFill>
                  <a:round/>
                  <a:headEnd/>
                  <a:tailEnd/>
                </a:ln>
              </p:spPr>
              <p:txBody>
                <a:bodyPr wrap="none" anchor="ctr"/>
                <a:lstStyle/>
                <a:p>
                  <a:endParaRPr lang="es-ES"/>
                </a:p>
              </p:txBody>
            </p:sp>
          </p:grpSp>
          <p:sp>
            <p:nvSpPr>
              <p:cNvPr id="9255" name="Text Box 103"/>
              <p:cNvSpPr txBox="1">
                <a:spLocks noChangeArrowheads="1"/>
              </p:cNvSpPr>
              <p:nvPr/>
            </p:nvSpPr>
            <p:spPr bwMode="auto">
              <a:xfrm>
                <a:off x="877" y="2579"/>
                <a:ext cx="384" cy="195"/>
              </a:xfrm>
              <a:prstGeom prst="rect">
                <a:avLst/>
              </a:prstGeom>
              <a:noFill/>
              <a:ln w="9525">
                <a:noFill/>
                <a:miter lim="800000"/>
                <a:headEnd/>
                <a:tailEnd/>
              </a:ln>
            </p:spPr>
            <p:txBody>
              <a:bodyPr wrap="none">
                <a:spAutoFit/>
              </a:bodyPr>
              <a:lstStyle/>
              <a:p>
                <a:pPr algn="l"/>
                <a:r>
                  <a:rPr lang="de-DE" altLang="es-ES_tradnl" sz="1200"/>
                  <a:t>2,7 m</a:t>
                </a:r>
              </a:p>
            </p:txBody>
          </p:sp>
        </p:grpSp>
      </p:grpSp>
      <p:sp>
        <p:nvSpPr>
          <p:cNvPr id="9222" name="Text Box 104"/>
          <p:cNvSpPr txBox="1">
            <a:spLocks noChangeArrowheads="1"/>
          </p:cNvSpPr>
          <p:nvPr/>
        </p:nvSpPr>
        <p:spPr bwMode="auto">
          <a:xfrm>
            <a:off x="2320925" y="695325"/>
            <a:ext cx="4281488" cy="461963"/>
          </a:xfrm>
          <a:prstGeom prst="rect">
            <a:avLst/>
          </a:prstGeom>
          <a:noFill/>
          <a:ln w="9525">
            <a:noFill/>
            <a:miter lim="800000"/>
            <a:headEnd/>
            <a:tailEnd/>
          </a:ln>
        </p:spPr>
        <p:txBody>
          <a:bodyPr wrap="none">
            <a:spAutoFit/>
          </a:bodyPr>
          <a:lstStyle/>
          <a:p>
            <a:r>
              <a:rPr lang="de-DE" altLang="es-ES_tradnl" sz="2400" b="1"/>
              <a:t>DISTRIBUCION DEL CALOR</a:t>
            </a:r>
            <a:endParaRPr lang="de-DE" altLang="es-ES_tradnl"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anim calcmode="lin" valueType="num">
                                      <p:cBhvr>
                                        <p:cTn id="8" dur="2000" fill="hold"/>
                                        <p:tgtEl>
                                          <p:spTgt spid="5124"/>
                                        </p:tgtEl>
                                        <p:attrNameLst>
                                          <p:attrName>ppt_w</p:attrName>
                                        </p:attrNameLst>
                                      </p:cBhvr>
                                      <p:tavLst>
                                        <p:tav tm="0" fmla="#ppt_w*sin(2.5*pi*$)">
                                          <p:val>
                                            <p:fltVal val="0"/>
                                          </p:val>
                                        </p:tav>
                                        <p:tav tm="100000">
                                          <p:val>
                                            <p:fltVal val="1"/>
                                          </p:val>
                                        </p:tav>
                                      </p:tavLst>
                                    </p:anim>
                                    <p:anim calcmode="lin" valueType="num">
                                      <p:cBhvr>
                                        <p:cTn id="9" dur="2000" fill="hold"/>
                                        <p:tgtEl>
                                          <p:spTgt spid="5124"/>
                                        </p:tgtEl>
                                        <p:attrNameLst>
                                          <p:attrName>ppt_h</p:attrName>
                                        </p:attrNameLst>
                                      </p:cBhvr>
                                      <p:tavLst>
                                        <p:tav tm="0">
                                          <p:val>
                                            <p:strVal val="#ppt_h"/>
                                          </p:val>
                                        </p:tav>
                                        <p:tav tm="100000">
                                          <p:val>
                                            <p:strVal val="#ppt_h"/>
                                          </p:val>
                                        </p:tav>
                                      </p:tavLst>
                                    </p:anim>
                                  </p:childTnLst>
                                </p:cTn>
                              </p:par>
                              <p:par>
                                <p:cTn id="10" presetID="2" presetClass="entr" presetSubtype="8" fill="hold" nodeType="with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accel="20000" fill="hold" nodeType="withEffect">
                                  <p:stCondLst>
                                    <p:cond delay="300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pie de página"/>
          <p:cNvSpPr>
            <a:spLocks noGrp="1"/>
          </p:cNvSpPr>
          <p:nvPr>
            <p:ph type="ftr" sz="quarter" idx="10"/>
          </p:nvPr>
        </p:nvSpPr>
        <p:spPr>
          <a:noFill/>
        </p:spPr>
        <p:txBody>
          <a:bodyPr/>
          <a:lstStyle/>
          <a:p>
            <a:r>
              <a:rPr lang="de-DE" altLang="es-ES_tradnl" smtClean="0"/>
              <a:t>     </a:t>
            </a:r>
          </a:p>
        </p:txBody>
      </p:sp>
      <p:pic>
        <p:nvPicPr>
          <p:cNvPr id="10243" name="Picture 2" descr="Rohrfbh"/>
          <p:cNvPicPr>
            <a:picLocks noChangeAspect="1" noChangeArrowheads="1"/>
          </p:cNvPicPr>
          <p:nvPr/>
        </p:nvPicPr>
        <p:blipFill>
          <a:blip r:embed="rId3"/>
          <a:srcRect b="6421"/>
          <a:stretch>
            <a:fillRect/>
          </a:stretch>
        </p:blipFill>
        <p:spPr bwMode="auto">
          <a:xfrm>
            <a:off x="1116013" y="1557338"/>
            <a:ext cx="6837362" cy="4778375"/>
          </a:xfrm>
          <a:prstGeom prst="rect">
            <a:avLst/>
          </a:prstGeom>
          <a:noFill/>
          <a:ln w="9525">
            <a:noFill/>
            <a:miter lim="800000"/>
            <a:headEnd/>
            <a:tailEnd/>
          </a:ln>
          <a:effectLst>
            <a:outerShdw dist="107763" dir="2700000" algn="ctr" rotWithShape="0">
              <a:srgbClr val="FF0000"/>
            </a:outerShdw>
          </a:effectLst>
        </p:spPr>
      </p:pic>
      <p:sp>
        <p:nvSpPr>
          <p:cNvPr id="155652" name="Text Box 4"/>
          <p:cNvSpPr txBox="1">
            <a:spLocks noChangeArrowheads="1"/>
          </p:cNvSpPr>
          <p:nvPr/>
        </p:nvSpPr>
        <p:spPr bwMode="auto">
          <a:xfrm>
            <a:off x="820738" y="854075"/>
            <a:ext cx="7280275" cy="457200"/>
          </a:xfrm>
          <a:prstGeom prst="rect">
            <a:avLst/>
          </a:prstGeom>
          <a:noFill/>
          <a:ln w="9525">
            <a:noFill/>
            <a:miter lim="800000"/>
            <a:headEnd/>
            <a:tailEnd/>
          </a:ln>
        </p:spPr>
        <p:txBody>
          <a:bodyPr>
            <a:spAutoFit/>
          </a:bodyPr>
          <a:lstStyle/>
          <a:p>
            <a:r>
              <a:rPr lang="de-DE" altLang="es-ES_tradnl" sz="2400" b="1"/>
              <a:t>Pies calientes, cabeza fría !</a:t>
            </a:r>
            <a:endParaRPr lang="de-DE" altLang="es-ES_tradnl" sz="2400"/>
          </a:p>
        </p:txBody>
      </p:sp>
      <p:sp>
        <p:nvSpPr>
          <p:cNvPr id="155653" name="Text Box 5"/>
          <p:cNvSpPr txBox="1">
            <a:spLocks noChangeArrowheads="1"/>
          </p:cNvSpPr>
          <p:nvPr/>
        </p:nvSpPr>
        <p:spPr bwMode="auto">
          <a:xfrm>
            <a:off x="1116013" y="1557338"/>
            <a:ext cx="3446462" cy="519112"/>
          </a:xfrm>
          <a:prstGeom prst="rect">
            <a:avLst/>
          </a:prstGeom>
          <a:noFill/>
          <a:ln w="9525">
            <a:noFill/>
            <a:miter lim="800000"/>
            <a:headEnd/>
            <a:tailEnd/>
          </a:ln>
        </p:spPr>
        <p:txBody>
          <a:bodyPr wrap="none">
            <a:spAutoFit/>
          </a:bodyPr>
          <a:lstStyle/>
          <a:p>
            <a:pPr algn="l"/>
            <a:r>
              <a:rPr lang="de-DE" altLang="es-ES_tradnl" sz="2800" b="1">
                <a:solidFill>
                  <a:srgbClr val="FF0000"/>
                </a:solidFill>
              </a:rPr>
              <a:t>Calor por radiación</a:t>
            </a:r>
            <a:endParaRPr lang="de-DE" altLang="es-ES_tradnl" sz="2400" b="1">
              <a:solidFill>
                <a:srgbClr val="FF0000"/>
              </a:solidFill>
            </a:endParaRPr>
          </a:p>
        </p:txBody>
      </p:sp>
      <p:grpSp>
        <p:nvGrpSpPr>
          <p:cNvPr id="2" name="Group 6"/>
          <p:cNvGrpSpPr>
            <a:grpSpLocks/>
          </p:cNvGrpSpPr>
          <p:nvPr/>
        </p:nvGrpSpPr>
        <p:grpSpPr bwMode="auto">
          <a:xfrm>
            <a:off x="1347788" y="5662613"/>
            <a:ext cx="5816600" cy="442912"/>
            <a:chOff x="1998" y="3407"/>
            <a:chExt cx="3522" cy="376"/>
          </a:xfrm>
        </p:grpSpPr>
        <p:sp>
          <p:nvSpPr>
            <p:cNvPr id="10247" name="AutoShape 7"/>
            <p:cNvSpPr>
              <a:spLocks noChangeArrowheads="1"/>
            </p:cNvSpPr>
            <p:nvPr/>
          </p:nvSpPr>
          <p:spPr bwMode="auto">
            <a:xfrm rot="-5404441">
              <a:off x="2880" y="3514"/>
              <a:ext cx="375" cy="162"/>
            </a:xfrm>
            <a:prstGeom prst="notchedRightArrow">
              <a:avLst>
                <a:gd name="adj1" fmla="val 50000"/>
                <a:gd name="adj2" fmla="val 57870"/>
              </a:avLst>
            </a:prstGeom>
            <a:solidFill>
              <a:srgbClr val="CC0000"/>
            </a:solidFill>
            <a:ln w="3175">
              <a:solidFill>
                <a:schemeClr val="tx1"/>
              </a:solidFill>
              <a:miter lim="800000"/>
              <a:headEnd/>
              <a:tailEnd/>
            </a:ln>
          </p:spPr>
          <p:txBody>
            <a:bodyPr wrap="none" anchor="ctr"/>
            <a:lstStyle/>
            <a:p>
              <a:endParaRPr lang="es-ES" altLang="es-ES_tradnl"/>
            </a:p>
          </p:txBody>
        </p:sp>
        <p:sp>
          <p:nvSpPr>
            <p:cNvPr id="10248" name="AutoShape 8"/>
            <p:cNvSpPr>
              <a:spLocks noChangeArrowheads="1"/>
            </p:cNvSpPr>
            <p:nvPr/>
          </p:nvSpPr>
          <p:spPr bwMode="auto">
            <a:xfrm rot="-5404441">
              <a:off x="2341" y="3514"/>
              <a:ext cx="375" cy="162"/>
            </a:xfrm>
            <a:prstGeom prst="notchedRightArrow">
              <a:avLst>
                <a:gd name="adj1" fmla="val 50000"/>
                <a:gd name="adj2" fmla="val 57870"/>
              </a:avLst>
            </a:prstGeom>
            <a:solidFill>
              <a:srgbClr val="CC0000"/>
            </a:solidFill>
            <a:ln w="3175">
              <a:solidFill>
                <a:schemeClr val="tx1"/>
              </a:solidFill>
              <a:miter lim="800000"/>
              <a:headEnd/>
              <a:tailEnd/>
            </a:ln>
          </p:spPr>
          <p:txBody>
            <a:bodyPr wrap="none" anchor="ctr"/>
            <a:lstStyle/>
            <a:p>
              <a:endParaRPr lang="es-ES" altLang="es-ES_tradnl"/>
            </a:p>
          </p:txBody>
        </p:sp>
        <p:sp>
          <p:nvSpPr>
            <p:cNvPr id="10249" name="AutoShape 9"/>
            <p:cNvSpPr>
              <a:spLocks noChangeArrowheads="1"/>
            </p:cNvSpPr>
            <p:nvPr/>
          </p:nvSpPr>
          <p:spPr bwMode="auto">
            <a:xfrm rot="-5404441">
              <a:off x="1891" y="3515"/>
              <a:ext cx="375" cy="162"/>
            </a:xfrm>
            <a:prstGeom prst="notchedRightArrow">
              <a:avLst>
                <a:gd name="adj1" fmla="val 50000"/>
                <a:gd name="adj2" fmla="val 57870"/>
              </a:avLst>
            </a:prstGeom>
            <a:solidFill>
              <a:srgbClr val="CC0000"/>
            </a:solidFill>
            <a:ln w="3175">
              <a:solidFill>
                <a:schemeClr val="tx1"/>
              </a:solidFill>
              <a:miter lim="800000"/>
              <a:headEnd/>
              <a:tailEnd/>
            </a:ln>
          </p:spPr>
          <p:txBody>
            <a:bodyPr wrap="none" anchor="ctr"/>
            <a:lstStyle/>
            <a:p>
              <a:endParaRPr lang="es-ES" altLang="es-ES_tradnl"/>
            </a:p>
          </p:txBody>
        </p:sp>
        <p:sp>
          <p:nvSpPr>
            <p:cNvPr id="10250" name="AutoShape 10"/>
            <p:cNvSpPr>
              <a:spLocks noChangeArrowheads="1"/>
            </p:cNvSpPr>
            <p:nvPr/>
          </p:nvSpPr>
          <p:spPr bwMode="auto">
            <a:xfrm rot="-5404441">
              <a:off x="3781" y="3514"/>
              <a:ext cx="375" cy="162"/>
            </a:xfrm>
            <a:prstGeom prst="notchedRightArrow">
              <a:avLst>
                <a:gd name="adj1" fmla="val 50000"/>
                <a:gd name="adj2" fmla="val 57870"/>
              </a:avLst>
            </a:prstGeom>
            <a:solidFill>
              <a:srgbClr val="CC0000"/>
            </a:solidFill>
            <a:ln w="3175">
              <a:solidFill>
                <a:schemeClr val="tx1"/>
              </a:solidFill>
              <a:miter lim="800000"/>
              <a:headEnd/>
              <a:tailEnd/>
            </a:ln>
          </p:spPr>
          <p:txBody>
            <a:bodyPr wrap="none" anchor="ctr"/>
            <a:lstStyle/>
            <a:p>
              <a:endParaRPr lang="es-ES" altLang="es-ES_tradnl"/>
            </a:p>
          </p:txBody>
        </p:sp>
        <p:sp>
          <p:nvSpPr>
            <p:cNvPr id="10251" name="AutoShape 11"/>
            <p:cNvSpPr>
              <a:spLocks noChangeArrowheads="1"/>
            </p:cNvSpPr>
            <p:nvPr/>
          </p:nvSpPr>
          <p:spPr bwMode="auto">
            <a:xfrm rot="-5404441">
              <a:off x="4261" y="3514"/>
              <a:ext cx="375" cy="162"/>
            </a:xfrm>
            <a:prstGeom prst="notchedRightArrow">
              <a:avLst>
                <a:gd name="adj1" fmla="val 50000"/>
                <a:gd name="adj2" fmla="val 57870"/>
              </a:avLst>
            </a:prstGeom>
            <a:solidFill>
              <a:srgbClr val="CC0000"/>
            </a:solidFill>
            <a:ln w="3175">
              <a:solidFill>
                <a:schemeClr val="tx1"/>
              </a:solidFill>
              <a:miter lim="800000"/>
              <a:headEnd/>
              <a:tailEnd/>
            </a:ln>
          </p:spPr>
          <p:txBody>
            <a:bodyPr wrap="none" anchor="ctr"/>
            <a:lstStyle/>
            <a:p>
              <a:endParaRPr lang="es-ES" altLang="es-ES_tradnl"/>
            </a:p>
          </p:txBody>
        </p:sp>
        <p:sp>
          <p:nvSpPr>
            <p:cNvPr id="10252" name="AutoShape 12"/>
            <p:cNvSpPr>
              <a:spLocks noChangeArrowheads="1"/>
            </p:cNvSpPr>
            <p:nvPr/>
          </p:nvSpPr>
          <p:spPr bwMode="auto">
            <a:xfrm rot="-5404441">
              <a:off x="4741" y="3514"/>
              <a:ext cx="375" cy="162"/>
            </a:xfrm>
            <a:prstGeom prst="notchedRightArrow">
              <a:avLst>
                <a:gd name="adj1" fmla="val 50000"/>
                <a:gd name="adj2" fmla="val 57870"/>
              </a:avLst>
            </a:prstGeom>
            <a:solidFill>
              <a:srgbClr val="CC0000"/>
            </a:solidFill>
            <a:ln w="3175">
              <a:solidFill>
                <a:schemeClr val="tx1"/>
              </a:solidFill>
              <a:miter lim="800000"/>
              <a:headEnd/>
              <a:tailEnd/>
            </a:ln>
          </p:spPr>
          <p:txBody>
            <a:bodyPr wrap="none" anchor="ctr"/>
            <a:lstStyle/>
            <a:p>
              <a:endParaRPr lang="es-ES" altLang="es-ES_tradnl"/>
            </a:p>
          </p:txBody>
        </p:sp>
        <p:sp>
          <p:nvSpPr>
            <p:cNvPr id="10253" name="AutoShape 13"/>
            <p:cNvSpPr>
              <a:spLocks noChangeArrowheads="1"/>
            </p:cNvSpPr>
            <p:nvPr/>
          </p:nvSpPr>
          <p:spPr bwMode="auto">
            <a:xfrm rot="-5404441">
              <a:off x="5251" y="3514"/>
              <a:ext cx="375" cy="162"/>
            </a:xfrm>
            <a:prstGeom prst="notchedRightArrow">
              <a:avLst>
                <a:gd name="adj1" fmla="val 50000"/>
                <a:gd name="adj2" fmla="val 57870"/>
              </a:avLst>
            </a:prstGeom>
            <a:solidFill>
              <a:srgbClr val="CC0000"/>
            </a:solidFill>
            <a:ln w="3175">
              <a:solidFill>
                <a:schemeClr val="tx1"/>
              </a:solidFill>
              <a:miter lim="800000"/>
              <a:headEnd/>
              <a:tailEnd/>
            </a:ln>
          </p:spPr>
          <p:txBody>
            <a:bodyPr wrap="none" anchor="ctr"/>
            <a:lstStyle/>
            <a:p>
              <a:endParaRPr lang="es-ES" altLang="es-ES_tradnl"/>
            </a:p>
          </p:txBody>
        </p:sp>
        <p:sp>
          <p:nvSpPr>
            <p:cNvPr id="10254" name="AutoShape 14"/>
            <p:cNvSpPr>
              <a:spLocks noChangeArrowheads="1"/>
            </p:cNvSpPr>
            <p:nvPr/>
          </p:nvSpPr>
          <p:spPr bwMode="auto">
            <a:xfrm rot="-5404441">
              <a:off x="3349" y="3514"/>
              <a:ext cx="375" cy="162"/>
            </a:xfrm>
            <a:prstGeom prst="notchedRightArrow">
              <a:avLst>
                <a:gd name="adj1" fmla="val 50000"/>
                <a:gd name="adj2" fmla="val 57870"/>
              </a:avLst>
            </a:prstGeom>
            <a:solidFill>
              <a:srgbClr val="CC0000"/>
            </a:solidFill>
            <a:ln w="3175">
              <a:solidFill>
                <a:schemeClr val="tx1"/>
              </a:solidFill>
              <a:miter lim="800000"/>
              <a:headEnd/>
              <a:tailEnd/>
            </a:ln>
          </p:spPr>
          <p:txBody>
            <a:bodyPr wrap="none" anchor="ctr"/>
            <a:lstStyle/>
            <a:p>
              <a:endParaRPr lang="es-ES" altLang="es-ES_tradn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55652"/>
                                        </p:tgtEl>
                                        <p:attrNameLst>
                                          <p:attrName>style.visibility</p:attrName>
                                        </p:attrNameLst>
                                      </p:cBhvr>
                                      <p:to>
                                        <p:strVal val="visible"/>
                                      </p:to>
                                    </p:set>
                                    <p:animEffect transition="in" filter="fade">
                                      <p:cBhvr>
                                        <p:cTn id="7" dur="2000"/>
                                        <p:tgtEl>
                                          <p:spTgt spid="155652"/>
                                        </p:tgtEl>
                                      </p:cBhvr>
                                    </p:animEffect>
                                    <p:anim calcmode="lin" valueType="num">
                                      <p:cBhvr>
                                        <p:cTn id="8" dur="2000" fill="hold"/>
                                        <p:tgtEl>
                                          <p:spTgt spid="155652"/>
                                        </p:tgtEl>
                                        <p:attrNameLst>
                                          <p:attrName>ppt_w</p:attrName>
                                        </p:attrNameLst>
                                      </p:cBhvr>
                                      <p:tavLst>
                                        <p:tav tm="0" fmla="#ppt_w*sin(2.5*pi*$)">
                                          <p:val>
                                            <p:fltVal val="0"/>
                                          </p:val>
                                        </p:tav>
                                        <p:tav tm="100000">
                                          <p:val>
                                            <p:fltVal val="1"/>
                                          </p:val>
                                        </p:tav>
                                      </p:tavLst>
                                    </p:anim>
                                    <p:anim calcmode="lin" valueType="num">
                                      <p:cBhvr>
                                        <p:cTn id="9" dur="2000" fill="hold"/>
                                        <p:tgtEl>
                                          <p:spTgt spid="155652"/>
                                        </p:tgtEl>
                                        <p:attrNameLst>
                                          <p:attrName>ppt_h</p:attrName>
                                        </p:attrNameLst>
                                      </p:cBhvr>
                                      <p:tavLst>
                                        <p:tav tm="0">
                                          <p:val>
                                            <p:strVal val="#ppt_h"/>
                                          </p:val>
                                        </p:tav>
                                        <p:tav tm="100000">
                                          <p:val>
                                            <p:strVal val="#ppt_h"/>
                                          </p:val>
                                        </p:tav>
                                      </p:tavLst>
                                    </p:anim>
                                  </p:childTnLst>
                                </p:cTn>
                              </p:par>
                              <p:par>
                                <p:cTn id="10" presetID="6" presetClass="entr" presetSubtype="16" fill="hold" grpId="0" nodeType="withEffect">
                                  <p:stCondLst>
                                    <p:cond delay="2000"/>
                                  </p:stCondLst>
                                  <p:childTnLst>
                                    <p:set>
                                      <p:cBhvr>
                                        <p:cTn id="11" dur="1" fill="hold">
                                          <p:stCondLst>
                                            <p:cond delay="0"/>
                                          </p:stCondLst>
                                        </p:cTn>
                                        <p:tgtEl>
                                          <p:spTgt spid="155653"/>
                                        </p:tgtEl>
                                        <p:attrNameLst>
                                          <p:attrName>style.visibility</p:attrName>
                                        </p:attrNameLst>
                                      </p:cBhvr>
                                      <p:to>
                                        <p:strVal val="visible"/>
                                      </p:to>
                                    </p:set>
                                    <p:animEffect transition="in" filter="circle(in)">
                                      <p:cBhvr>
                                        <p:cTn id="12" dur="2000"/>
                                        <p:tgtEl>
                                          <p:spTgt spid="155653"/>
                                        </p:tgtEl>
                                      </p:cBhvr>
                                    </p:animEffect>
                                  </p:childTnLst>
                                </p:cTn>
                              </p:par>
                              <p:par>
                                <p:cTn id="13" presetID="42" presetClass="path" presetSubtype="0" accel="50000" decel="50000" fill="hold" nodeType="withEffect">
                                  <p:stCondLst>
                                    <p:cond delay="4000"/>
                                  </p:stCondLst>
                                  <p:childTnLst>
                                    <p:animMotion origin="layout" path="M 1.38889E-6 1.25809E-6 L 1.38889E-6 -0.12581 " pathEditMode="relative" rAng="0" ptsTypes="AA">
                                      <p:cBhvr>
                                        <p:cTn id="14" dur="2000" fill="hold"/>
                                        <p:tgtEl>
                                          <p:spTgt spid="2"/>
                                        </p:tgtEl>
                                        <p:attrNameLst>
                                          <p:attrName>ppt_x</p:attrName>
                                          <p:attrName>ppt_y</p:attrName>
                                        </p:attrNameLst>
                                      </p:cBhvr>
                                      <p:rCtr x="0" y="-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P spid="155653" grpId="0"/>
    </p:bldLst>
  </p:timing>
</p:sld>
</file>

<file path=ppt/theme/theme1.xml><?xml version="1.0" encoding="utf-8"?>
<a:theme xmlns:a="http://schemas.openxmlformats.org/drawingml/2006/main" name="ppt_haustechnik_esp">
  <a:themeElements>
    <a:clrScheme name="ppt_haustechnik_esp 1">
      <a:dk1>
        <a:srgbClr val="000000"/>
      </a:dk1>
      <a:lt1>
        <a:srgbClr val="CCCCCC"/>
      </a:lt1>
      <a:dk2>
        <a:srgbClr val="000000"/>
      </a:dk2>
      <a:lt2>
        <a:srgbClr val="000000"/>
      </a:lt2>
      <a:accent1>
        <a:srgbClr val="EFBA00"/>
      </a:accent1>
      <a:accent2>
        <a:srgbClr val="F7DC7F"/>
      </a:accent2>
      <a:accent3>
        <a:srgbClr val="E2E2E2"/>
      </a:accent3>
      <a:accent4>
        <a:srgbClr val="000000"/>
      </a:accent4>
      <a:accent5>
        <a:srgbClr val="F6D9AA"/>
      </a:accent5>
      <a:accent6>
        <a:srgbClr val="E0C772"/>
      </a:accent6>
      <a:hlink>
        <a:srgbClr val="FDF5D9"/>
      </a:hlink>
      <a:folHlink>
        <a:srgbClr val="FFFFFF"/>
      </a:folHlink>
    </a:clrScheme>
    <a:fontScheme name="ppt_haustechnik_es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Arial" charset="0"/>
          </a:defRPr>
        </a:defPPr>
      </a:lstStyle>
    </a:lnDef>
  </a:objectDefaults>
  <a:extraClrSchemeLst>
    <a:extraClrScheme>
      <a:clrScheme name="ppt_haustechnik_esp 1">
        <a:dk1>
          <a:srgbClr val="000000"/>
        </a:dk1>
        <a:lt1>
          <a:srgbClr val="CCCCCC"/>
        </a:lt1>
        <a:dk2>
          <a:srgbClr val="000000"/>
        </a:dk2>
        <a:lt2>
          <a:srgbClr val="000000"/>
        </a:lt2>
        <a:accent1>
          <a:srgbClr val="EFBA00"/>
        </a:accent1>
        <a:accent2>
          <a:srgbClr val="F7DC7F"/>
        </a:accent2>
        <a:accent3>
          <a:srgbClr val="E2E2E2"/>
        </a:accent3>
        <a:accent4>
          <a:srgbClr val="000000"/>
        </a:accent4>
        <a:accent5>
          <a:srgbClr val="F6D9AA"/>
        </a:accent5>
        <a:accent6>
          <a:srgbClr val="E0C772"/>
        </a:accent6>
        <a:hlink>
          <a:srgbClr val="FDF5D9"/>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D:\Presentación Suelo\ppt_haustechnik_esp.pot</Template>
  <TotalTime>2390100171</TotalTime>
  <Words>719</Words>
  <Application>Microsoft Office PowerPoint</Application>
  <PresentationFormat>Presentación en pantalla (4:3)</PresentationFormat>
  <Paragraphs>136</Paragraphs>
  <Slides>15</Slides>
  <Notes>15</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15</vt:i4>
      </vt:variant>
    </vt:vector>
  </HeadingPairs>
  <TitlesOfParts>
    <vt:vector size="23" baseType="lpstr">
      <vt:lpstr>Arial</vt:lpstr>
      <vt:lpstr>Wingdings</vt:lpstr>
      <vt:lpstr>Verdana</vt:lpstr>
      <vt:lpstr>Arial Narrow</vt:lpstr>
      <vt:lpstr>Times New Roman</vt:lpstr>
      <vt:lpstr>ppt_haustechnik_esp</vt:lpstr>
      <vt:lpstr>Gráfico de Microsoft Graph 97</vt:lpstr>
      <vt:lpstr>Microsoft Excel Chart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REHAU AG + 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WERB2253</dc:creator>
  <cp:lastModifiedBy>Sebas</cp:lastModifiedBy>
  <cp:revision>491</cp:revision>
  <cp:lastPrinted>2003-07-14T11:11:25Z</cp:lastPrinted>
  <dcterms:created xsi:type="dcterms:W3CDTF">1999-06-18T06:15:32Z</dcterms:created>
  <dcterms:modified xsi:type="dcterms:W3CDTF">2014-03-20T05:49:38Z</dcterms:modified>
</cp:coreProperties>
</file>